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3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3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4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5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6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7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8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9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0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1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2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285" r:id="rId3"/>
    <p:sldId id="308" r:id="rId4"/>
    <p:sldId id="335" r:id="rId5"/>
    <p:sldId id="257" r:id="rId6"/>
    <p:sldId id="258" r:id="rId7"/>
    <p:sldId id="329" r:id="rId8"/>
    <p:sldId id="284" r:id="rId9"/>
    <p:sldId id="278" r:id="rId10"/>
    <p:sldId id="306" r:id="rId11"/>
    <p:sldId id="307" r:id="rId12"/>
    <p:sldId id="263" r:id="rId13"/>
    <p:sldId id="264" r:id="rId14"/>
    <p:sldId id="265" r:id="rId15"/>
    <p:sldId id="266" r:id="rId16"/>
    <p:sldId id="267" r:id="rId17"/>
    <p:sldId id="326" r:id="rId18"/>
    <p:sldId id="291" r:id="rId19"/>
    <p:sldId id="268" r:id="rId20"/>
    <p:sldId id="292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272" r:id="rId31"/>
    <p:sldId id="293" r:id="rId32"/>
    <p:sldId id="310" r:id="rId33"/>
    <p:sldId id="311" r:id="rId34"/>
    <p:sldId id="337" r:id="rId35"/>
    <p:sldId id="336" r:id="rId36"/>
    <p:sldId id="303" r:id="rId37"/>
    <p:sldId id="304" r:id="rId38"/>
    <p:sldId id="331" r:id="rId39"/>
    <p:sldId id="314" r:id="rId40"/>
    <p:sldId id="316" r:id="rId41"/>
    <p:sldId id="315" r:id="rId42"/>
    <p:sldId id="317" r:id="rId43"/>
    <p:sldId id="318" r:id="rId44"/>
    <p:sldId id="324" r:id="rId45"/>
    <p:sldId id="320" r:id="rId46"/>
    <p:sldId id="325" r:id="rId47"/>
    <p:sldId id="323" r:id="rId48"/>
    <p:sldId id="319" r:id="rId49"/>
    <p:sldId id="334" r:id="rId50"/>
    <p:sldId id="321" r:id="rId51"/>
    <p:sldId id="322" r:id="rId5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53" y="10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a%20Pfize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Novo%20Folha%20de%20C&#225;lculo%20do%20Microsoft%20Exce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Novo%20Folha%20de%20C&#225;lculo%20do%20Microsoft%20Excel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iago\universidade\Seminario\Relatorio_seminario\Apresenta&#231;&#227;o\Analise%20de%20Carteira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Tiago\universidade\Seminario\Relatorio_seminario\Apresenta&#231;&#227;o\Analise%20da%20Pfizer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Tiago\universidade\Seminario\Relatorio_seminario\Apresenta&#231;&#227;o\Analise%20da%20Pfizer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D:\Tiago\universidade\Seminario\Relatorio_seminario\Apresenta&#231;&#227;o\Analise%20de%20Carteir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163287219493972E-2"/>
          <c:y val="3.7098597556166402E-2"/>
          <c:w val="0.92344952316874307"/>
          <c:h val="0.75867193761862961"/>
        </c:manualLayout>
      </c:layout>
      <c:stockChart>
        <c:ser>
          <c:idx val="0"/>
          <c:order val="0"/>
          <c:tx>
            <c:strRef>
              <c:f>'PFE Dados Históricos'!$B$1</c:f>
              <c:strCache>
                <c:ptCount val="1"/>
                <c:pt idx="0">
                  <c:v>Último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Históricos'!$B$2:$B$36</c:f>
              <c:numCache>
                <c:formatCode>General</c:formatCode>
                <c:ptCount val="35"/>
                <c:pt idx="0">
                  <c:v>38.75</c:v>
                </c:pt>
                <c:pt idx="1">
                  <c:v>36.770000000000003</c:v>
                </c:pt>
                <c:pt idx="2">
                  <c:v>36.479999999999997</c:v>
                </c:pt>
                <c:pt idx="3">
                  <c:v>36.75</c:v>
                </c:pt>
                <c:pt idx="4">
                  <c:v>37.01</c:v>
                </c:pt>
                <c:pt idx="5">
                  <c:v>37.159999999999997</c:v>
                </c:pt>
                <c:pt idx="6">
                  <c:v>37.35</c:v>
                </c:pt>
                <c:pt idx="7">
                  <c:v>37.58</c:v>
                </c:pt>
                <c:pt idx="8">
                  <c:v>38.299999999999997</c:v>
                </c:pt>
                <c:pt idx="9">
                  <c:v>38.479999999999997</c:v>
                </c:pt>
                <c:pt idx="10">
                  <c:v>38.67</c:v>
                </c:pt>
                <c:pt idx="11">
                  <c:v>38.49</c:v>
                </c:pt>
                <c:pt idx="12">
                  <c:v>38.229999999999997</c:v>
                </c:pt>
                <c:pt idx="13">
                  <c:v>38.450000000000003</c:v>
                </c:pt>
                <c:pt idx="14">
                  <c:v>39.06</c:v>
                </c:pt>
                <c:pt idx="15">
                  <c:v>39.21</c:v>
                </c:pt>
                <c:pt idx="16">
                  <c:v>38.89</c:v>
                </c:pt>
                <c:pt idx="17">
                  <c:v>38.74</c:v>
                </c:pt>
                <c:pt idx="18">
                  <c:v>38.630000000000003</c:v>
                </c:pt>
                <c:pt idx="19">
                  <c:v>39.33</c:v>
                </c:pt>
                <c:pt idx="20">
                  <c:v>39.909999999999997</c:v>
                </c:pt>
                <c:pt idx="21">
                  <c:v>40.21</c:v>
                </c:pt>
                <c:pt idx="22">
                  <c:v>39.85</c:v>
                </c:pt>
                <c:pt idx="23">
                  <c:v>40.24</c:v>
                </c:pt>
                <c:pt idx="24">
                  <c:v>40.549999999999997</c:v>
                </c:pt>
                <c:pt idx="25">
                  <c:v>41.18</c:v>
                </c:pt>
                <c:pt idx="26">
                  <c:v>41.19</c:v>
                </c:pt>
                <c:pt idx="27">
                  <c:v>41.47</c:v>
                </c:pt>
                <c:pt idx="28">
                  <c:v>41.37</c:v>
                </c:pt>
                <c:pt idx="29">
                  <c:v>41.79</c:v>
                </c:pt>
                <c:pt idx="30">
                  <c:v>41.73</c:v>
                </c:pt>
                <c:pt idx="31">
                  <c:v>41.5</c:v>
                </c:pt>
                <c:pt idx="32">
                  <c:v>41.55</c:v>
                </c:pt>
                <c:pt idx="33">
                  <c:v>40.9</c:v>
                </c:pt>
                <c:pt idx="34">
                  <c:v>41.35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95-482F-9482-AC041C39C731}"/>
            </c:ext>
          </c:extLst>
        </c:ser>
        <c:ser>
          <c:idx val="1"/>
          <c:order val="1"/>
          <c:tx>
            <c:strRef>
              <c:f>'PFE Dados Históricos'!$C$1</c:f>
              <c:strCache>
                <c:ptCount val="1"/>
                <c:pt idx="0">
                  <c:v>Abertura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Históricos'!$C$2:$C$36</c:f>
              <c:numCache>
                <c:formatCode>General</c:formatCode>
                <c:ptCount val="35"/>
                <c:pt idx="0">
                  <c:v>36.840000000000003</c:v>
                </c:pt>
                <c:pt idx="1">
                  <c:v>36.65</c:v>
                </c:pt>
                <c:pt idx="2">
                  <c:v>36.71</c:v>
                </c:pt>
                <c:pt idx="3">
                  <c:v>36.979999999999997</c:v>
                </c:pt>
                <c:pt idx="4">
                  <c:v>37.020000000000003</c:v>
                </c:pt>
                <c:pt idx="5">
                  <c:v>37.299999999999997</c:v>
                </c:pt>
                <c:pt idx="6">
                  <c:v>37.61</c:v>
                </c:pt>
                <c:pt idx="7">
                  <c:v>37.6</c:v>
                </c:pt>
                <c:pt idx="8">
                  <c:v>38.67</c:v>
                </c:pt>
                <c:pt idx="9">
                  <c:v>38.479999999999997</c:v>
                </c:pt>
                <c:pt idx="10">
                  <c:v>38.53</c:v>
                </c:pt>
                <c:pt idx="11">
                  <c:v>38.380000000000003</c:v>
                </c:pt>
                <c:pt idx="12">
                  <c:v>38.17</c:v>
                </c:pt>
                <c:pt idx="13">
                  <c:v>39.200000000000003</c:v>
                </c:pt>
                <c:pt idx="14">
                  <c:v>39.29</c:v>
                </c:pt>
                <c:pt idx="15">
                  <c:v>39</c:v>
                </c:pt>
                <c:pt idx="16">
                  <c:v>38.700000000000003</c:v>
                </c:pt>
                <c:pt idx="17">
                  <c:v>38.619999999999997</c:v>
                </c:pt>
                <c:pt idx="18">
                  <c:v>39.159999999999997</c:v>
                </c:pt>
                <c:pt idx="19">
                  <c:v>39.75</c:v>
                </c:pt>
                <c:pt idx="20">
                  <c:v>40.19</c:v>
                </c:pt>
                <c:pt idx="21">
                  <c:v>40.090000000000003</c:v>
                </c:pt>
                <c:pt idx="22">
                  <c:v>40.08</c:v>
                </c:pt>
                <c:pt idx="23">
                  <c:v>40.43</c:v>
                </c:pt>
                <c:pt idx="24">
                  <c:v>41.28</c:v>
                </c:pt>
                <c:pt idx="25">
                  <c:v>41.12</c:v>
                </c:pt>
                <c:pt idx="26">
                  <c:v>41.51</c:v>
                </c:pt>
                <c:pt idx="27">
                  <c:v>41.53</c:v>
                </c:pt>
                <c:pt idx="28">
                  <c:v>41.63</c:v>
                </c:pt>
                <c:pt idx="29">
                  <c:v>41.8</c:v>
                </c:pt>
                <c:pt idx="30">
                  <c:v>41.15</c:v>
                </c:pt>
                <c:pt idx="31">
                  <c:v>41.93</c:v>
                </c:pt>
                <c:pt idx="32">
                  <c:v>41.28</c:v>
                </c:pt>
                <c:pt idx="33">
                  <c:v>41.44</c:v>
                </c:pt>
                <c:pt idx="34">
                  <c:v>40.69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D95-482F-9482-AC041C39C731}"/>
            </c:ext>
          </c:extLst>
        </c:ser>
        <c:ser>
          <c:idx val="2"/>
          <c:order val="2"/>
          <c:tx>
            <c:strRef>
              <c:f>'PFE Dados Históricos'!$D$1</c:f>
              <c:strCache>
                <c:ptCount val="1"/>
                <c:pt idx="0">
                  <c:v>Alta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Históricos'!$D$2:$D$36</c:f>
              <c:numCache>
                <c:formatCode>General</c:formatCode>
                <c:ptCount val="35"/>
                <c:pt idx="0">
                  <c:v>38.86</c:v>
                </c:pt>
                <c:pt idx="1">
                  <c:v>37.65</c:v>
                </c:pt>
                <c:pt idx="2">
                  <c:v>36.78</c:v>
                </c:pt>
                <c:pt idx="3">
                  <c:v>37.049999999999997</c:v>
                </c:pt>
                <c:pt idx="4">
                  <c:v>37.24</c:v>
                </c:pt>
                <c:pt idx="5">
                  <c:v>37.36</c:v>
                </c:pt>
                <c:pt idx="6">
                  <c:v>37.72</c:v>
                </c:pt>
                <c:pt idx="7">
                  <c:v>37.65</c:v>
                </c:pt>
                <c:pt idx="8">
                  <c:v>38.72</c:v>
                </c:pt>
                <c:pt idx="9">
                  <c:v>38.67</c:v>
                </c:pt>
                <c:pt idx="10">
                  <c:v>38.729999999999997</c:v>
                </c:pt>
                <c:pt idx="11">
                  <c:v>38.5</c:v>
                </c:pt>
                <c:pt idx="12">
                  <c:v>38.43</c:v>
                </c:pt>
                <c:pt idx="13">
                  <c:v>39.39</c:v>
                </c:pt>
                <c:pt idx="14">
                  <c:v>40.119999999999997</c:v>
                </c:pt>
                <c:pt idx="15">
                  <c:v>39.520000000000003</c:v>
                </c:pt>
                <c:pt idx="16">
                  <c:v>38.909999999999997</c:v>
                </c:pt>
                <c:pt idx="17">
                  <c:v>38.83</c:v>
                </c:pt>
                <c:pt idx="18">
                  <c:v>39.19</c:v>
                </c:pt>
                <c:pt idx="19">
                  <c:v>39.92</c:v>
                </c:pt>
                <c:pt idx="20">
                  <c:v>40.200000000000003</c:v>
                </c:pt>
                <c:pt idx="21">
                  <c:v>40.299999999999997</c:v>
                </c:pt>
                <c:pt idx="22">
                  <c:v>40.19</c:v>
                </c:pt>
                <c:pt idx="23">
                  <c:v>40.56</c:v>
                </c:pt>
                <c:pt idx="24">
                  <c:v>41.33</c:v>
                </c:pt>
                <c:pt idx="25">
                  <c:v>41.28</c:v>
                </c:pt>
                <c:pt idx="26">
                  <c:v>41.71</c:v>
                </c:pt>
                <c:pt idx="27">
                  <c:v>41.7</c:v>
                </c:pt>
                <c:pt idx="28">
                  <c:v>41.79</c:v>
                </c:pt>
                <c:pt idx="29">
                  <c:v>41.99</c:v>
                </c:pt>
                <c:pt idx="30">
                  <c:v>41.74</c:v>
                </c:pt>
                <c:pt idx="31">
                  <c:v>42.1</c:v>
                </c:pt>
                <c:pt idx="32">
                  <c:v>42.22</c:v>
                </c:pt>
                <c:pt idx="33">
                  <c:v>41.53</c:v>
                </c:pt>
                <c:pt idx="34">
                  <c:v>41.47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D95-482F-9482-AC041C39C731}"/>
            </c:ext>
          </c:extLst>
        </c:ser>
        <c:ser>
          <c:idx val="3"/>
          <c:order val="3"/>
          <c:tx>
            <c:strRef>
              <c:f>'PFE Dados Históricos'!$E$1</c:f>
              <c:strCache>
                <c:ptCount val="1"/>
                <c:pt idx="0">
                  <c:v>Baixa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'PFE Dados Históricos'!$A$2:$A$36</c:f>
              <c:numCache>
                <c:formatCode>m/d/yyyy</c:formatCode>
                <c:ptCount val="35"/>
                <c:pt idx="0">
                  <c:v>45068</c:v>
                </c:pt>
                <c:pt idx="1">
                  <c:v>45065</c:v>
                </c:pt>
                <c:pt idx="2">
                  <c:v>45064</c:v>
                </c:pt>
                <c:pt idx="3">
                  <c:v>45063</c:v>
                </c:pt>
                <c:pt idx="4">
                  <c:v>45062</c:v>
                </c:pt>
                <c:pt idx="5">
                  <c:v>45061</c:v>
                </c:pt>
                <c:pt idx="6">
                  <c:v>45058</c:v>
                </c:pt>
                <c:pt idx="7">
                  <c:v>45057</c:v>
                </c:pt>
                <c:pt idx="8">
                  <c:v>45056</c:v>
                </c:pt>
                <c:pt idx="9">
                  <c:v>45055</c:v>
                </c:pt>
                <c:pt idx="10">
                  <c:v>45054</c:v>
                </c:pt>
                <c:pt idx="11">
                  <c:v>45051</c:v>
                </c:pt>
                <c:pt idx="12">
                  <c:v>45050</c:v>
                </c:pt>
                <c:pt idx="13">
                  <c:v>45049</c:v>
                </c:pt>
                <c:pt idx="14">
                  <c:v>45048</c:v>
                </c:pt>
                <c:pt idx="15">
                  <c:v>45047</c:v>
                </c:pt>
                <c:pt idx="16">
                  <c:v>45044</c:v>
                </c:pt>
                <c:pt idx="17">
                  <c:v>45043</c:v>
                </c:pt>
                <c:pt idx="18">
                  <c:v>45042</c:v>
                </c:pt>
                <c:pt idx="19">
                  <c:v>45041</c:v>
                </c:pt>
                <c:pt idx="20">
                  <c:v>45040</c:v>
                </c:pt>
                <c:pt idx="21">
                  <c:v>45037</c:v>
                </c:pt>
                <c:pt idx="22">
                  <c:v>45036</c:v>
                </c:pt>
                <c:pt idx="23">
                  <c:v>45035</c:v>
                </c:pt>
                <c:pt idx="24">
                  <c:v>45034</c:v>
                </c:pt>
                <c:pt idx="25">
                  <c:v>45033</c:v>
                </c:pt>
                <c:pt idx="26">
                  <c:v>45030</c:v>
                </c:pt>
                <c:pt idx="27">
                  <c:v>45029</c:v>
                </c:pt>
                <c:pt idx="28">
                  <c:v>45028</c:v>
                </c:pt>
                <c:pt idx="29">
                  <c:v>45027</c:v>
                </c:pt>
                <c:pt idx="30">
                  <c:v>45026</c:v>
                </c:pt>
                <c:pt idx="31">
                  <c:v>45022</c:v>
                </c:pt>
                <c:pt idx="32">
                  <c:v>45021</c:v>
                </c:pt>
                <c:pt idx="33">
                  <c:v>45020</c:v>
                </c:pt>
                <c:pt idx="34">
                  <c:v>45019</c:v>
                </c:pt>
              </c:numCache>
            </c:numRef>
          </c:cat>
          <c:val>
            <c:numRef>
              <c:f>'PFE Dados Históricos'!$E$2:$E$36</c:f>
              <c:numCache>
                <c:formatCode>General</c:formatCode>
                <c:ptCount val="35"/>
                <c:pt idx="0">
                  <c:v>36.75</c:v>
                </c:pt>
                <c:pt idx="1">
                  <c:v>36.520000000000003</c:v>
                </c:pt>
                <c:pt idx="2">
                  <c:v>36.17</c:v>
                </c:pt>
                <c:pt idx="3">
                  <c:v>36.51</c:v>
                </c:pt>
                <c:pt idx="4">
                  <c:v>36.83</c:v>
                </c:pt>
                <c:pt idx="5">
                  <c:v>37.01</c:v>
                </c:pt>
                <c:pt idx="6">
                  <c:v>37.229999999999997</c:v>
                </c:pt>
                <c:pt idx="7">
                  <c:v>37.21</c:v>
                </c:pt>
                <c:pt idx="8">
                  <c:v>38.08</c:v>
                </c:pt>
                <c:pt idx="9">
                  <c:v>38.39</c:v>
                </c:pt>
                <c:pt idx="10">
                  <c:v>38.35</c:v>
                </c:pt>
                <c:pt idx="11">
                  <c:v>38.090000000000003</c:v>
                </c:pt>
                <c:pt idx="12">
                  <c:v>38.020000000000003</c:v>
                </c:pt>
                <c:pt idx="13">
                  <c:v>38.36</c:v>
                </c:pt>
                <c:pt idx="14">
                  <c:v>38.630000000000003</c:v>
                </c:pt>
                <c:pt idx="15">
                  <c:v>38.86</c:v>
                </c:pt>
                <c:pt idx="16">
                  <c:v>38.619999999999997</c:v>
                </c:pt>
                <c:pt idx="17">
                  <c:v>38.31</c:v>
                </c:pt>
                <c:pt idx="18">
                  <c:v>38.4</c:v>
                </c:pt>
                <c:pt idx="19">
                  <c:v>39.28</c:v>
                </c:pt>
                <c:pt idx="20">
                  <c:v>39.71</c:v>
                </c:pt>
                <c:pt idx="21">
                  <c:v>39.9</c:v>
                </c:pt>
                <c:pt idx="22">
                  <c:v>39.79</c:v>
                </c:pt>
                <c:pt idx="23">
                  <c:v>40.200000000000003</c:v>
                </c:pt>
                <c:pt idx="24">
                  <c:v>40.53</c:v>
                </c:pt>
                <c:pt idx="25">
                  <c:v>40.96</c:v>
                </c:pt>
                <c:pt idx="26">
                  <c:v>40.93</c:v>
                </c:pt>
                <c:pt idx="27">
                  <c:v>41.29</c:v>
                </c:pt>
                <c:pt idx="28">
                  <c:v>41.27</c:v>
                </c:pt>
                <c:pt idx="29">
                  <c:v>41.7</c:v>
                </c:pt>
                <c:pt idx="30">
                  <c:v>41.12</c:v>
                </c:pt>
                <c:pt idx="31">
                  <c:v>41.37</c:v>
                </c:pt>
                <c:pt idx="32">
                  <c:v>41.17</c:v>
                </c:pt>
                <c:pt idx="33">
                  <c:v>40.76</c:v>
                </c:pt>
                <c:pt idx="34">
                  <c:v>40.65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D95-482F-9482-AC041C39C7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downBars>
        </c:upDownBars>
        <c:axId val="151038735"/>
        <c:axId val="151033935"/>
      </c:stockChart>
      <c:dateAx>
        <c:axId val="151038735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033935"/>
        <c:crosses val="autoZero"/>
        <c:auto val="1"/>
        <c:lblOffset val="100"/>
        <c:baseTimeUnit val="days"/>
      </c:dateAx>
      <c:valAx>
        <c:axId val="1510339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038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Carteira.xlsx]Volatilidade da Carteira!Tabela Dinâmica53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400" b="0" i="0" u="none" strike="noStrike" kern="1200" spc="0" baseline="0" noProof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Percentagem de ativos voláteis na Carteira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'Volatilidade da Carteira'!$B$3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935-41E3-BFD2-8F6A13BA8D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935-41E3-BFD2-8F6A13BA8D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935-41E3-BFD2-8F6A13BA8D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'Volatilidade da Carteira'!$A$4:$A$7</c:f>
              <c:strCache>
                <c:ptCount val="3"/>
                <c:pt idx="0">
                  <c:v>ETF</c:v>
                </c:pt>
                <c:pt idx="1">
                  <c:v>Não Volátil</c:v>
                </c:pt>
                <c:pt idx="2">
                  <c:v>Volátil</c:v>
                </c:pt>
              </c:strCache>
            </c:strRef>
          </c:cat>
          <c:val>
            <c:numRef>
              <c:f>'Volatilidade da Carteira'!$B$4:$B$7</c:f>
              <c:numCache>
                <c:formatCode>0.00%</c:formatCode>
                <c:ptCount val="3"/>
                <c:pt idx="0">
                  <c:v>0.26010383007955923</c:v>
                </c:pt>
                <c:pt idx="1">
                  <c:v>0.29337817358356633</c:v>
                </c:pt>
                <c:pt idx="2">
                  <c:v>0.44651799633687461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935-41E3-BFD2-8F6A13BA8DE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da carteira por paises!Tabela Dinâmica57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'Dist da carteira por paises'!$B$3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F6-4F3A-BDF5-6C9FA512D4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F6-4F3A-BDF5-6C9FA512D4C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F6-4F3A-BDF5-6C9FA512D4C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FF6-4F3A-BDF5-6C9FA512D4C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FF6-4F3A-BDF5-6C9FA512D4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'Dist da carteira por paises'!$A$4:$A$9</c:f>
              <c:strCache>
                <c:ptCount val="5"/>
                <c:pt idx="0">
                  <c:v>Alemanha</c:v>
                </c:pt>
                <c:pt idx="1">
                  <c:v>Espanha</c:v>
                </c:pt>
                <c:pt idx="2">
                  <c:v>EUA</c:v>
                </c:pt>
                <c:pt idx="3">
                  <c:v>R. Unido</c:v>
                </c:pt>
                <c:pt idx="4">
                  <c:v>Suiça</c:v>
                </c:pt>
              </c:strCache>
            </c:strRef>
          </c:cat>
          <c:val>
            <c:numRef>
              <c:f>'Dist da carteira por paises'!$B$4:$B$9</c:f>
              <c:numCache>
                <c:formatCode>0.00%</c:formatCode>
                <c:ptCount val="5"/>
                <c:pt idx="0">
                  <c:v>0.33924426988535206</c:v>
                </c:pt>
                <c:pt idx="1">
                  <c:v>1.0849227852949256E-2</c:v>
                </c:pt>
                <c:pt idx="2">
                  <c:v>0.43099033911196327</c:v>
                </c:pt>
                <c:pt idx="3">
                  <c:v>0.20744683047169285</c:v>
                </c:pt>
                <c:pt idx="4">
                  <c:v>1.1469332678042829E-2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FF6-4F3A-BDF5-6C9FA512D4C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da carteira por moedas!Tabela Dinâmica59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'Dist da carteira por moedas'!$B$3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B9-43AB-BBF0-02AD4A7C13E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B9-43AB-BBF0-02AD4A7C13E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B9-43AB-BBF0-02AD4A7C13E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6B9-43AB-BBF0-02AD4A7C13E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'Dist da carteira por moedas'!$A$4:$A$8</c:f>
              <c:strCache>
                <c:ptCount val="4"/>
                <c:pt idx="0">
                  <c:v>Dolar</c:v>
                </c:pt>
                <c:pt idx="1">
                  <c:v>Euro</c:v>
                </c:pt>
                <c:pt idx="2">
                  <c:v>Franco</c:v>
                </c:pt>
                <c:pt idx="3">
                  <c:v>Libra</c:v>
                </c:pt>
              </c:strCache>
            </c:strRef>
          </c:cat>
          <c:val>
            <c:numRef>
              <c:f>'Dist da carteira por moedas'!$B$4:$B$8</c:f>
              <c:numCache>
                <c:formatCode>0.00%</c:formatCode>
                <c:ptCount val="4"/>
                <c:pt idx="0">
                  <c:v>0.55304125715273378</c:v>
                </c:pt>
                <c:pt idx="1">
                  <c:v>0.35009349773830134</c:v>
                </c:pt>
                <c:pt idx="2">
                  <c:v>1.1469332678042829E-2</c:v>
                </c:pt>
                <c:pt idx="3">
                  <c:v>8.5395912430922358E-2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B9-43AB-BBF0-02AD4A7C13E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544772059203714"/>
          <c:y val="0.33886176690582503"/>
          <c:w val="9.9850902571930633E-2"/>
          <c:h val="0.277468199972425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do Portofólio!Tabela Dinâmica52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'Dist do Portofólio'!$B$3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0F-4372-953F-6580E270690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C0F-4372-953F-6580E270690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C0F-4372-953F-6580E270690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C0F-4372-953F-6580E270690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C0F-4372-953F-6580E270690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C0F-4372-953F-6580E270690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C0F-4372-953F-6580E270690C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C0F-4372-953F-6580E270690C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C0F-4372-953F-6580E270690C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C0F-4372-953F-6580E270690C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C0F-4372-953F-6580E270690C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C0F-4372-953F-6580E270690C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6C0F-4372-953F-6580E270690C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6C0F-4372-953F-6580E270690C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6C0F-4372-953F-6580E270690C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C0F-4372-953F-6580E270690C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6C0F-4372-953F-6580E270690C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C0F-4372-953F-6580E270690C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6C0F-4372-953F-6580E270690C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6C0F-4372-953F-6580E270690C}"/>
              </c:ext>
            </c:extLst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6C0F-4372-953F-6580E270690C}"/>
              </c:ext>
            </c:extLst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6C0F-4372-953F-6580E270690C}"/>
              </c:ext>
            </c:extLst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6C0F-4372-953F-6580E270690C}"/>
              </c:ext>
            </c:extLst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6C0F-4372-953F-6580E270690C}"/>
              </c:ext>
            </c:extLst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6C0F-4372-953F-6580E270690C}"/>
              </c:ext>
            </c:extLst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6C0F-4372-953F-6580E270690C}"/>
              </c:ext>
            </c:extLst>
          </c:dPt>
          <c:dPt>
            <c:idx val="2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6C0F-4372-953F-6580E270690C}"/>
              </c:ext>
            </c:extLst>
          </c:dPt>
          <c:dPt>
            <c:idx val="2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6C0F-4372-953F-6580E270690C}"/>
              </c:ext>
            </c:extLst>
          </c:dPt>
          <c:dPt>
            <c:idx val="2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6C0F-4372-953F-6580E270690C}"/>
              </c:ext>
            </c:extLst>
          </c:dPt>
          <c:dPt>
            <c:idx val="2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6C0F-4372-953F-6580E270690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'Dist do Portofólio'!$A$4:$A$34</c:f>
              <c:strCache>
                <c:ptCount val="30"/>
                <c:pt idx="0">
                  <c:v>AER</c:v>
                </c:pt>
                <c:pt idx="1">
                  <c:v>AMD.O</c:v>
                </c:pt>
                <c:pt idx="2">
                  <c:v>BARC.L</c:v>
                </c:pt>
                <c:pt idx="3">
                  <c:v>BMWG</c:v>
                </c:pt>
                <c:pt idx="4">
                  <c:v>BNC.L</c:v>
                </c:pt>
                <c:pt idx="5">
                  <c:v>BNTX.O</c:v>
                </c:pt>
                <c:pt idx="6">
                  <c:v>CABK</c:v>
                </c:pt>
                <c:pt idx="7">
                  <c:v>CSCO.O</c:v>
                </c:pt>
                <c:pt idx="8">
                  <c:v>DBKGn</c:v>
                </c:pt>
                <c:pt idx="9">
                  <c:v>EQQQ.L</c:v>
                </c:pt>
                <c:pt idx="10">
                  <c:v>LHAG</c:v>
                </c:pt>
                <c:pt idx="11">
                  <c:v>MRNA.O</c:v>
                </c:pt>
                <c:pt idx="12">
                  <c:v>MSFT.O</c:v>
                </c:pt>
                <c:pt idx="13">
                  <c:v>NIO</c:v>
                </c:pt>
                <c:pt idx="14">
                  <c:v>NVDA.O</c:v>
                </c:pt>
                <c:pt idx="15">
                  <c:v>O2Dn.DE</c:v>
                </c:pt>
                <c:pt idx="16">
                  <c:v>PAH3d.BS</c:v>
                </c:pt>
                <c:pt idx="17">
                  <c:v>PFE</c:v>
                </c:pt>
                <c:pt idx="18">
                  <c:v>PLTR.K</c:v>
                </c:pt>
                <c:pt idx="19">
                  <c:v>SFT.O</c:v>
                </c:pt>
                <c:pt idx="20">
                  <c:v>SXR8.DE</c:v>
                </c:pt>
                <c:pt idx="21">
                  <c:v>T</c:v>
                </c:pt>
                <c:pt idx="22">
                  <c:v>TROW.O</c:v>
                </c:pt>
                <c:pt idx="23">
                  <c:v>UBSG.S</c:v>
                </c:pt>
                <c:pt idx="24">
                  <c:v>VHYL.L</c:v>
                </c:pt>
                <c:pt idx="25">
                  <c:v>VNAn</c:v>
                </c:pt>
                <c:pt idx="26">
                  <c:v>VOWG</c:v>
                </c:pt>
                <c:pt idx="27">
                  <c:v>VOWG_p</c:v>
                </c:pt>
                <c:pt idx="28">
                  <c:v>VUAA.L</c:v>
                </c:pt>
                <c:pt idx="29">
                  <c:v>VZ</c:v>
                </c:pt>
              </c:strCache>
            </c:strRef>
          </c:cat>
          <c:val>
            <c:numRef>
              <c:f>'Dist do Portofólio'!$B$4:$B$34</c:f>
              <c:numCache>
                <c:formatCode>0.00%</c:formatCode>
                <c:ptCount val="30"/>
                <c:pt idx="0">
                  <c:v>2.0012773423907768E-2</c:v>
                </c:pt>
                <c:pt idx="1">
                  <c:v>1.3245225852581364E-2</c:v>
                </c:pt>
                <c:pt idx="2">
                  <c:v>2.1538735806484511E-2</c:v>
                </c:pt>
                <c:pt idx="3">
                  <c:v>2.5225194075586859E-2</c:v>
                </c:pt>
                <c:pt idx="4">
                  <c:v>8.1312138459601526E-3</c:v>
                </c:pt>
                <c:pt idx="5">
                  <c:v>0.12790349970064108</c:v>
                </c:pt>
                <c:pt idx="6">
                  <c:v>1.0849227852949256E-2</c:v>
                </c:pt>
                <c:pt idx="7">
                  <c:v>1.8240739014034741E-2</c:v>
                </c:pt>
                <c:pt idx="8">
                  <c:v>8.8155958226827195E-3</c:v>
                </c:pt>
                <c:pt idx="9">
                  <c:v>5.5725962778477696E-2</c:v>
                </c:pt>
                <c:pt idx="10">
                  <c:v>1.9291855630180509E-2</c:v>
                </c:pt>
                <c:pt idx="11">
                  <c:v>4.4149676551603571E-3</c:v>
                </c:pt>
                <c:pt idx="12">
                  <c:v>3.5416761994458014E-2</c:v>
                </c:pt>
                <c:pt idx="13">
                  <c:v>1.5109397196081903E-2</c:v>
                </c:pt>
                <c:pt idx="14">
                  <c:v>1.8309939200821815E-2</c:v>
                </c:pt>
                <c:pt idx="15">
                  <c:v>2.461020030630507E-2</c:v>
                </c:pt>
                <c:pt idx="16">
                  <c:v>2.2868190333638516E-2</c:v>
                </c:pt>
                <c:pt idx="17">
                  <c:v>3.6186902103946733E-2</c:v>
                </c:pt>
                <c:pt idx="18">
                  <c:v>2.9354460308698309E-2</c:v>
                </c:pt>
                <c:pt idx="19">
                  <c:v>7.0260715735159171E-2</c:v>
                </c:pt>
                <c:pt idx="20">
                  <c:v>8.2326949260311061E-2</c:v>
                </c:pt>
                <c:pt idx="21">
                  <c:v>1.376504366487865E-2</c:v>
                </c:pt>
                <c:pt idx="22">
                  <c:v>5.2923265653853375E-3</c:v>
                </c:pt>
                <c:pt idx="23">
                  <c:v>1.1469332678042829E-2</c:v>
                </c:pt>
                <c:pt idx="24">
                  <c:v>3.1322551850728519E-2</c:v>
                </c:pt>
                <c:pt idx="25">
                  <c:v>2.9282122501448314E-3</c:v>
                </c:pt>
                <c:pt idx="26">
                  <c:v>7.6036771402989894E-2</c:v>
                </c:pt>
                <c:pt idx="27">
                  <c:v>7.71413008035126E-2</c:v>
                </c:pt>
                <c:pt idx="28">
                  <c:v>9.0728366190041945E-2</c:v>
                </c:pt>
                <c:pt idx="29">
                  <c:v>2.347758669620802E-2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C-6C0F-4372-953F-6580E270690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541165983150806"/>
          <c:y val="1.3404243303883739E-2"/>
          <c:w val="9.7687981349833336E-2"/>
          <c:h val="0.973432150460961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[Novo Folha de Cálculo do Microsoft Excel.xlsx]Ativos que Pagam Dividendos!Tabela Dinâmica31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Contagem de Ativos que Pagam Dividendos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'Ativos que Pagam Dividendos'!$B$3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'Ativos que Pagam Dividendos'!$A$4:$A$5</c:f>
              <c:strCache>
                <c:ptCount val="2"/>
                <c:pt idx="0">
                  <c:v>Não Paga</c:v>
                </c:pt>
                <c:pt idx="1">
                  <c:v>Paga</c:v>
                </c:pt>
              </c:strCache>
            </c:strRef>
          </c:cat>
          <c:val>
            <c:numRef>
              <c:f>'Ativos que Pagam Dividendos'!$B$4:$B$5</c:f>
              <c:numCache>
                <c:formatCode>General</c:formatCode>
                <c:ptCount val="2"/>
                <c:pt idx="0">
                  <c:v>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8F-4BA7-87DA-28961403E2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5450031"/>
        <c:axId val="1525438991"/>
      </c:barChart>
      <c:catAx>
        <c:axId val="1525450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38991"/>
        <c:crosses val="autoZero"/>
        <c:auto val="1"/>
        <c:lblAlgn val="ctr"/>
        <c:lblOffset val="100"/>
        <c:noMultiLvlLbl val="0"/>
      </c:catAx>
      <c:valAx>
        <c:axId val="1525438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5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Carteira.xlsx]Volatilidade!Tabela Dinâmica38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dirty="0"/>
              <a:t>Contagem de Ativos Voláteis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Volatilidade!$B$3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Volatilidade!$A$4:$A$6</c:f>
              <c:strCache>
                <c:ptCount val="3"/>
                <c:pt idx="0">
                  <c:v>ETF</c:v>
                </c:pt>
                <c:pt idx="1">
                  <c:v>Menos Volátil</c:v>
                </c:pt>
                <c:pt idx="2">
                  <c:v>Mais Volátil</c:v>
                </c:pt>
              </c:strCache>
            </c:strRef>
          </c:cat>
          <c:val>
            <c:numRef>
              <c:f>Volatilidade!$B$4:$B$6</c:f>
              <c:numCache>
                <c:formatCode>General</c:formatCode>
                <c:ptCount val="3"/>
                <c:pt idx="0">
                  <c:v>4</c:v>
                </c:pt>
                <c:pt idx="1">
                  <c:v>9</c:v>
                </c:pt>
                <c:pt idx="2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97-4592-865F-76AFBFB453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5451471"/>
        <c:axId val="1525426031"/>
      </c:barChart>
      <c:catAx>
        <c:axId val="1525451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26031"/>
        <c:crosses val="autoZero"/>
        <c:auto val="1"/>
        <c:lblAlgn val="ctr"/>
        <c:lblOffset val="100"/>
        <c:noMultiLvlLbl val="0"/>
      </c:catAx>
      <c:valAx>
        <c:axId val="1525426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25451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[Novo Folha de Cálculo do Microsoft Excel.xlsx]Ativos por Bolsa!Tabela Dinâmica11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Contagem de Ativos por Bolsa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'Ativos por Bolsa'!$B$3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'Ativos por Bolsa'!$A$4:$A$10</c:f>
              <c:strCache>
                <c:ptCount val="7"/>
                <c:pt idx="0">
                  <c:v>BME</c:v>
                </c:pt>
                <c:pt idx="1">
                  <c:v>BS</c:v>
                </c:pt>
                <c:pt idx="2">
                  <c:v>ETR</c:v>
                </c:pt>
                <c:pt idx="3">
                  <c:v>LON</c:v>
                </c:pt>
                <c:pt idx="4">
                  <c:v>NASDAQ</c:v>
                </c:pt>
                <c:pt idx="5">
                  <c:v>NYSE</c:v>
                </c:pt>
                <c:pt idx="6">
                  <c:v>SIX</c:v>
                </c:pt>
              </c:strCache>
            </c:strRef>
          </c:cat>
          <c:val>
            <c:numRef>
              <c:f>'Ativos por Bolsa'!$B$4:$B$10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8</c:v>
                </c:pt>
                <c:pt idx="3">
                  <c:v>5</c:v>
                </c:pt>
                <c:pt idx="4">
                  <c:v>8</c:v>
                </c:pt>
                <c:pt idx="5">
                  <c:v>6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71-4BAA-AE9D-AFA8CD898B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12308831"/>
        <c:axId val="1512298271"/>
      </c:barChart>
      <c:catAx>
        <c:axId val="1512308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2298271"/>
        <c:crosses val="autoZero"/>
        <c:auto val="1"/>
        <c:lblAlgn val="ctr"/>
        <c:lblOffset val="100"/>
        <c:noMultiLvlLbl val="0"/>
      </c:catAx>
      <c:valAx>
        <c:axId val="1512298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2308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Carteira.xlsx]Ativos por País!Tabela Dinâmica16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/>
              <a:t>Contagem de Ativos por País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'Ativos por País'!$B$3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'Ativos por País'!$A$4:$A$8</c:f>
              <c:strCache>
                <c:ptCount val="5"/>
                <c:pt idx="0">
                  <c:v>Alemanha</c:v>
                </c:pt>
                <c:pt idx="1">
                  <c:v>Espanha</c:v>
                </c:pt>
                <c:pt idx="2">
                  <c:v>EUA</c:v>
                </c:pt>
                <c:pt idx="3">
                  <c:v>R. Unido</c:v>
                </c:pt>
                <c:pt idx="4">
                  <c:v>Suiça</c:v>
                </c:pt>
              </c:strCache>
            </c:strRef>
          </c:cat>
          <c:val>
            <c:numRef>
              <c:f>'Ativos por País'!$B$4:$B$8</c:f>
              <c:numCache>
                <c:formatCode>General</c:formatCode>
                <c:ptCount val="5"/>
                <c:pt idx="0">
                  <c:v>9</c:v>
                </c:pt>
                <c:pt idx="1">
                  <c:v>1</c:v>
                </c:pt>
                <c:pt idx="2">
                  <c:v>14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A4-4183-B36C-996CBE0A2F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12299231"/>
        <c:axId val="1512311711"/>
      </c:barChart>
      <c:catAx>
        <c:axId val="151229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2311711"/>
        <c:crosses val="autoZero"/>
        <c:auto val="1"/>
        <c:lblAlgn val="ctr"/>
        <c:lblOffset val="100"/>
        <c:noMultiLvlLbl val="0"/>
      </c:catAx>
      <c:valAx>
        <c:axId val="1512311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12299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Carteira.xlsx]Ativos por Moeda!Tabela Dinâmica1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noProof="0" dirty="0"/>
              <a:t>Contagem</a:t>
            </a:r>
            <a:r>
              <a:rPr lang="pt-PT" baseline="0" noProof="0" dirty="0"/>
              <a:t> de Ativos por Moeda</a:t>
            </a:r>
            <a:endParaRPr lang="pt-PT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'Ativos por Moeda'!$B$3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'Ativos por Moeda'!$A$4:$A$8</c:f>
              <c:strCache>
                <c:ptCount val="4"/>
                <c:pt idx="0">
                  <c:v>Dolar</c:v>
                </c:pt>
                <c:pt idx="1">
                  <c:v>Euro</c:v>
                </c:pt>
                <c:pt idx="2">
                  <c:v>Franco</c:v>
                </c:pt>
                <c:pt idx="3">
                  <c:v>Libra</c:v>
                </c:pt>
              </c:strCache>
            </c:strRef>
          </c:cat>
          <c:val>
            <c:numRef>
              <c:f>'Ativos por Moeda'!$B$4:$B$8</c:f>
              <c:numCache>
                <c:formatCode>General</c:formatCode>
                <c:ptCount val="4"/>
                <c:pt idx="0">
                  <c:v>16</c:v>
                </c:pt>
                <c:pt idx="1">
                  <c:v>10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B8-4CA1-8FEB-9C67AFC149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5465839"/>
        <c:axId val="1355470159"/>
      </c:barChart>
      <c:catAx>
        <c:axId val="13554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355470159"/>
        <c:crosses val="autoZero"/>
        <c:auto val="1"/>
        <c:lblAlgn val="ctr"/>
        <c:lblOffset val="100"/>
        <c:noMultiLvlLbl val="0"/>
      </c:catAx>
      <c:valAx>
        <c:axId val="1355470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355465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Carteira.xlsx]Carteira Lucro!Tabela Dinâmica54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noProof="0" dirty="0"/>
              <a:t>Percentagem de</a:t>
            </a:r>
            <a:r>
              <a:rPr lang="pt-PT" baseline="0" noProof="0" dirty="0"/>
              <a:t> Ativos</a:t>
            </a:r>
            <a:r>
              <a:rPr lang="pt-PT" noProof="0" dirty="0"/>
              <a:t> na Carteira em relação ao Lucro</a:t>
            </a:r>
          </a:p>
        </c:rich>
      </c:tx>
      <c:layout>
        <c:manualLayout>
          <c:xMode val="edge"/>
          <c:yMode val="edge"/>
          <c:x val="9.493892723002266E-2"/>
          <c:y val="3.90741592507172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'Carteira Lucro'!$B$3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'Carteira Lucro'!$A$4:$A$7</c:f>
              <c:strCache>
                <c:ptCount val="3"/>
                <c:pt idx="0">
                  <c:v>ETF</c:v>
                </c:pt>
                <c:pt idx="1">
                  <c:v>Lucro</c:v>
                </c:pt>
                <c:pt idx="2">
                  <c:v>Prejuizo</c:v>
                </c:pt>
              </c:strCache>
            </c:strRef>
          </c:cat>
          <c:val>
            <c:numRef>
              <c:f>'Carteira Lucro'!$B$4:$B$7</c:f>
              <c:numCache>
                <c:formatCode>0.00%</c:formatCode>
                <c:ptCount val="3"/>
                <c:pt idx="0">
                  <c:v>0.26010383007955923</c:v>
                </c:pt>
                <c:pt idx="1">
                  <c:v>0.60847834076547802</c:v>
                </c:pt>
                <c:pt idx="2">
                  <c:v>0.13141782915496286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B4-454A-AE74-EC5B316C65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26195808"/>
        <c:axId val="626196288"/>
      </c:barChart>
      <c:catAx>
        <c:axId val="626195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196288"/>
        <c:crosses val="autoZero"/>
        <c:auto val="1"/>
        <c:lblAlgn val="ctr"/>
        <c:lblOffset val="100"/>
        <c:noMultiLvlLbl val="0"/>
      </c:catAx>
      <c:valAx>
        <c:axId val="6261962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195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[Analise de Carteira.xlsx]Dist da Carteiro por ATPD-ATNPD!Tabela Dinâmica56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dirty="0"/>
              <a:t>Ativos</a:t>
            </a:r>
            <a:r>
              <a:rPr lang="pt-PT" baseline="0" dirty="0"/>
              <a:t> na Carteira que pagam Dividendos em % </a:t>
            </a:r>
            <a:endParaRPr lang="pt-P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'Dist da Carteiro por ATPD-ATNPD'!$B$3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'Dist da Carteiro por ATPD-ATNPD'!$A$4:$A$6</c:f>
              <c:strCache>
                <c:ptCount val="2"/>
                <c:pt idx="0">
                  <c:v>Não Paga</c:v>
                </c:pt>
                <c:pt idx="1">
                  <c:v>Paga</c:v>
                </c:pt>
              </c:strCache>
            </c:strRef>
          </c:cat>
          <c:val>
            <c:numRef>
              <c:f>'Dist da Carteiro por ATPD-ATNPD'!$B$4:$B$6</c:f>
              <c:numCache>
                <c:formatCode>0.00%</c:formatCode>
                <c:ptCount val="2"/>
                <c:pt idx="0">
                  <c:v>0.25401634506208048</c:v>
                </c:pt>
                <c:pt idx="1">
                  <c:v>0.74598365493791974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46-49D8-8EC6-0E1144064E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26223648"/>
        <c:axId val="626220768"/>
      </c:barChart>
      <c:catAx>
        <c:axId val="626223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220768"/>
        <c:crosses val="autoZero"/>
        <c:auto val="1"/>
        <c:lblAlgn val="ctr"/>
        <c:lblOffset val="100"/>
        <c:noMultiLvlLbl val="0"/>
      </c:catAx>
      <c:valAx>
        <c:axId val="626220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26223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'PFE Dados Históricos'!$G$2:$G$854</cx:f>
        <cx:lvl ptCount="853" formatCode="0">
          <cx:pt idx="0">84720000</cx:pt>
          <cx:pt idx="1">33070000</cx:pt>
          <cx:pt idx="2">27270000</cx:pt>
          <cx:pt idx="3">23210000</cx:pt>
          <cx:pt idx="4">25450000</cx:pt>
          <cx:pt idx="5">16650000</cx:pt>
          <cx:pt idx="6">16540000</cx:pt>
          <cx:pt idx="7">28570000</cx:pt>
          <cx:pt idx="8">15860000</cx:pt>
          <cx:pt idx="9">15990000</cx:pt>
          <cx:pt idx="10">20100000</cx:pt>
          <cx:pt idx="11">19230000</cx:pt>
          <cx:pt idx="12">23680000</cx:pt>
          <cx:pt idx="13">27720000</cx:pt>
          <cx:pt idx="14">38830000</cx:pt>
          <cx:pt idx="15">23920000</cx:pt>
          <cx:pt idx="16">21020000</cx:pt>
          <cx:pt idx="17">22430000</cx:pt>
          <cx:pt idx="18">22400000</cx:pt>
          <cx:pt idx="19">24490000</cx:pt>
          <cx:pt idx="20">17630000</cx:pt>
          <cx:pt idx="21">19230000</cx:pt>
          <cx:pt idx="22">20130000</cx:pt>
          <cx:pt idx="23">17210000</cx:pt>
          <cx:pt idx="24">18540000</cx:pt>
          <cx:pt idx="25">17610000</cx:pt>
          <cx:pt idx="26">20630000</cx:pt>
          <cx:pt idx="27">22880000</cx:pt>
          <cx:pt idx="28">17040000</cx:pt>
          <cx:pt idx="29">15300000</cx:pt>
          <cx:pt idx="30">15140000</cx:pt>
          <cx:pt idx="31">25930000</cx:pt>
          <cx:pt idx="32">29700000</cx:pt>
          <cx:pt idx="33">19510000</cx:pt>
          <cx:pt idx="34">20820000</cx:pt>
          <cx:pt idx="35">23390000</cx:pt>
          <cx:pt idx="36">12630000</cx:pt>
          <cx:pt idx="37">14430000</cx:pt>
          <cx:pt idx="38">13540000</cx:pt>
          <cx:pt idx="39">20260000</cx:pt>
          <cx:pt idx="40">17220000</cx:pt>
          <cx:pt idx="41">16960000</cx:pt>
          <cx:pt idx="42">15440000</cx:pt>
          <cx:pt idx="43">19980000</cx:pt>
          <cx:pt idx="44">20830000</cx:pt>
          <cx:pt idx="45">57460000</cx:pt>
          <cx:pt idx="46">21100000</cx:pt>
          <cx:pt idx="47">25500000</cx:pt>
          <cx:pt idx="48">24580000</cx:pt>
          <cx:pt idx="49">35300000</cx:pt>
          <cx:pt idx="50">26330000</cx:pt>
          <cx:pt idx="51">18590000</cx:pt>
          <cx:pt idx="52">16760000</cx:pt>
          <cx:pt idx="53">23210000</cx:pt>
          <cx:pt idx="54">19430000</cx:pt>
          <cx:pt idx="55">20920000</cx:pt>
          <cx:pt idx="56">19110000</cx:pt>
          <cx:pt idx="57">21100000</cx:pt>
          <cx:pt idx="58">31090000</cx:pt>
          <cx:pt idx="59">26370000</cx:pt>
          <cx:pt idx="60">16810000</cx:pt>
          <cx:pt idx="61">21100000</cx:pt>
          <cx:pt idx="62">17390000</cx:pt>
          <cx:pt idx="63">17360000</cx:pt>
          <cx:pt idx="64">18290000</cx:pt>
          <cx:pt idx="65">17830000</cx:pt>
          <cx:pt idx="66">19000000</cx:pt>
          <cx:pt idx="67">17510000</cx:pt>
          <cx:pt idx="68">17880000</cx:pt>
          <cx:pt idx="69">18620000</cx:pt>
          <cx:pt idx="70">20810000</cx:pt>
          <cx:pt idx="71">19360000</cx:pt>
          <cx:pt idx="72">23000000</cx:pt>
          <cx:pt idx="73">18070000</cx:pt>
          <cx:pt idx="74">23740000</cx:pt>
          <cx:pt idx="75">35280000</cx:pt>
          <cx:pt idx="76">24480000</cx:pt>
          <cx:pt idx="77">49720000</cx:pt>
          <cx:pt idx="78">24400000</cx:pt>
          <cx:pt idx="79">23800000</cx:pt>
          <cx:pt idx="80">38470000</cx:pt>
          <cx:pt idx="81">20830000</cx:pt>
          <cx:pt idx="82">18850000</cx:pt>
          <cx:pt idx="83">19400000</cx:pt>
          <cx:pt idx="84">25200000</cx:pt>
          <cx:pt idx="85">26610000</cx:pt>
          <cx:pt idx="86">33830000</cx:pt>
          <cx:pt idx="87">29390000</cx:pt>
          <cx:pt idx="88">18740000</cx:pt>
          <cx:pt idx="89">23350000</cx:pt>
          <cx:pt idx="90">23020000</cx:pt>
          <cx:pt idx="91">29210000</cx:pt>
          <cx:pt idx="92">30840000</cx:pt>
          <cx:pt idx="93">29640000</cx:pt>
          <cx:pt idx="94">20060000</cx:pt>
          <cx:pt idx="95">21810000</cx:pt>
          <cx:pt idx="96">15600000</cx:pt>
          <cx:pt idx="97">11400000</cx:pt>
          <cx:pt idx="98">8970000</cx:pt>
          <cx:pt idx="99">10050000</cx:pt>
          <cx:pt idx="100">12030000</cx:pt>
          <cx:pt idx="101">10670000</cx:pt>
          <cx:pt idx="102">14820000</cx:pt>
          <cx:pt idx="103">12930000</cx:pt>
          <cx:pt idx="104">12430000</cx:pt>
          <cx:pt idx="105">16080000</cx:pt>
          <cx:pt idx="106">65690000</cx:pt>
          <cx:pt idx="107">21630000</cx:pt>
          <cx:pt idx="108">36260000</cx:pt>
          <cx:pt idx="109">29460000</cx:pt>
          <cx:pt idx="110">18530000</cx:pt>
          <cx:pt idx="111">19930000</cx:pt>
          <cx:pt idx="112">26120000</cx:pt>
          <cx:pt idx="113">15930000</cx:pt>
          <cx:pt idx="114">21790000</cx:pt>
          <cx:pt idx="115">17960000</cx:pt>
          <cx:pt idx="116">16880000</cx:pt>
          <cx:pt idx="117">23590000</cx:pt>
          <cx:pt idx="118">35570000</cx:pt>
          <cx:pt idx="119">17160000</cx:pt>
          <cx:pt idx="120">20700000</cx:pt>
          <cx:pt idx="121">6760000</cx:pt>
          <cx:pt idx="122">10710000</cx:pt>
          <cx:pt idx="123">16360000</cx:pt>
          <cx:pt idx="124">14740000</cx:pt>
          <cx:pt idx="125">20670000</cx:pt>
          <cx:pt idx="126">13240000</cx:pt>
          <cx:pt idx="127">15820000</cx:pt>
          <cx:pt idx="128">25440000</cx:pt>
          <cx:pt idx="129">25880000</cx:pt>
          <cx:pt idx="130">20910000</cx:pt>
          <cx:pt idx="131">20480000</cx:pt>
          <cx:pt idx="132">15350000</cx:pt>
          <cx:pt idx="133">18050000</cx:pt>
          <cx:pt idx="134">20300000</cx:pt>
          <cx:pt idx="135">24530000</cx:pt>
          <cx:pt idx="136">20120000</cx:pt>
          <cx:pt idx="137">25810000</cx:pt>
          <cx:pt idx="138">30610000</cx:pt>
          <cx:pt idx="139">29960000</cx:pt>
          <cx:pt idx="140">27850000</cx:pt>
          <cx:pt idx="141">20380000</cx:pt>
          <cx:pt idx="142">21410000</cx:pt>
          <cx:pt idx="143">23130000</cx:pt>
          <cx:pt idx="144">24970000</cx:pt>
          <cx:pt idx="145">36580000</cx:pt>
          <cx:pt idx="146">17710000</cx:pt>
          <cx:pt idx="147">23050000</cx:pt>
          <cx:pt idx="148">18440000</cx:pt>
          <cx:pt idx="149">16680000</cx:pt>
          <cx:pt idx="150">16980000</cx:pt>
          <cx:pt idx="151">23140000</cx:pt>
          <cx:pt idx="152">18800000</cx:pt>
          <cx:pt idx="153">20980000</cx:pt>
          <cx:pt idx="154">17890000</cx:pt>
          <cx:pt idx="155">20100000</cx:pt>
          <cx:pt idx="156">22070000</cx:pt>
          <cx:pt idx="157">15670000</cx:pt>
          <cx:pt idx="158">28200000</cx:pt>
          <cx:pt idx="159">22830000</cx:pt>
          <cx:pt idx="160">22960000</cx:pt>
          <cx:pt idx="161">13560000</cx:pt>
          <cx:pt idx="162">16530000</cx:pt>
          <cx:pt idx="163">21560000</cx:pt>
          <cx:pt idx="164">18680000</cx:pt>
          <cx:pt idx="165">18870000</cx:pt>
          <cx:pt idx="166">18510000</cx:pt>
          <cx:pt idx="167">17510000</cx:pt>
          <cx:pt idx="168">15370000</cx:pt>
          <cx:pt idx="169">16260000</cx:pt>
          <cx:pt idx="170">30630000</cx:pt>
          <cx:pt idx="171">15800000</cx:pt>
          <cx:pt idx="172">17160000</cx:pt>
          <cx:pt idx="173">16600000</cx:pt>
          <cx:pt idx="174">13740000</cx:pt>
          <cx:pt idx="175">17510000</cx:pt>
          <cx:pt idx="176">18270000</cx:pt>
          <cx:pt idx="177">15380000</cx:pt>
          <cx:pt idx="178">17150000</cx:pt>
          <cx:pt idx="179">14670000</cx:pt>
          <cx:pt idx="180">19950000</cx:pt>
          <cx:pt idx="181">26420000</cx:pt>
          <cx:pt idx="182">16300000</cx:pt>
          <cx:pt idx="183">13400000</cx:pt>
          <cx:pt idx="184">16550000</cx:pt>
          <cx:pt idx="185">14460000</cx:pt>
          <cx:pt idx="186">15550000</cx:pt>
          <cx:pt idx="187">16250000</cx:pt>
          <cx:pt idx="188">13600000</cx:pt>
          <cx:pt idx="189">15350000</cx:pt>
          <cx:pt idx="190">18920000</cx:pt>
          <cx:pt idx="191">13610000</cx:pt>
          <cx:pt idx="192">12870000</cx:pt>
          <cx:pt idx="193">15800000</cx:pt>
          <cx:pt idx="194">25840000</cx:pt>
          <cx:pt idx="195">44050000</cx:pt>
          <cx:pt idx="196">17360000</cx:pt>
          <cx:pt idx="197">12100000</cx:pt>
          <cx:pt idx="198">16080000</cx:pt>
          <cx:pt idx="199">16380000</cx:pt>
          <cx:pt idx="200">17030000</cx:pt>
          <cx:pt idx="201">16500000</cx:pt>
          <cx:pt idx="202">17800000</cx:pt>
          <cx:pt idx="203">19710000</cx:pt>
          <cx:pt idx="204">25040000</cx:pt>
          <cx:pt idx="205">38980000</cx:pt>
          <cx:pt idx="206">19200000</cx:pt>
          <cx:pt idx="207">16630000</cx:pt>
          <cx:pt idx="208">13000000</cx:pt>
          <cx:pt idx="209">10930000</cx:pt>
          <cx:pt idx="210">15100000</cx:pt>
          <cx:pt idx="211">12770000</cx:pt>
          <cx:pt idx="212">13400000</cx:pt>
          <cx:pt idx="213">15740000</cx:pt>
          <cx:pt idx="214">19890000</cx:pt>
          <cx:pt idx="215">14020000</cx:pt>
          <cx:pt idx="216">12930000</cx:pt>
          <cx:pt idx="217">14630000</cx:pt>
          <cx:pt idx="218">12920000</cx:pt>
          <cx:pt idx="219">11320000</cx:pt>
          <cx:pt idx="220">17850000</cx:pt>
          <cx:pt idx="221">21310000</cx:pt>
          <cx:pt idx="222">18410000</cx:pt>
          <cx:pt idx="223">16140000</cx:pt>
          <cx:pt idx="224">33500000</cx:pt>
          <cx:pt idx="225">13930000</cx:pt>
          <cx:pt idx="226">16460000</cx:pt>
          <cx:pt idx="227">16150000</cx:pt>
          <cx:pt idx="228">24340000</cx:pt>
          <cx:pt idx="229">20060000</cx:pt>
          <cx:pt idx="230">20380000</cx:pt>
          <cx:pt idx="231">19620000</cx:pt>
          <cx:pt idx="232">45050000</cx:pt>
          <cx:pt idx="233">20420000</cx:pt>
          <cx:pt idx="234">25750000</cx:pt>
          <cx:pt idx="235">23290000</cx:pt>
          <cx:pt idx="236">26990000</cx:pt>
          <cx:pt idx="237">23830000</cx:pt>
          <cx:pt idx="238">17580000</cx:pt>
          <cx:pt idx="239">12790000</cx:pt>
          <cx:pt idx="240">15090000</cx:pt>
          <cx:pt idx="241">16540000</cx:pt>
          <cx:pt idx="242">18120000</cx:pt>
          <cx:pt idx="243">21900000</cx:pt>
          <cx:pt idx="244">17430000</cx:pt>
          <cx:pt idx="245">66060000</cx:pt>
          <cx:pt idx="246">21410000</cx:pt>
          <cx:pt idx="247">23520000</cx:pt>
          <cx:pt idx="248">24000000</cx:pt>
          <cx:pt idx="249">26730000</cx:pt>
          <cx:pt idx="250">24040000</cx:pt>
          <cx:pt idx="251">31250000</cx:pt>
          <cx:pt idx="252">19870000</cx:pt>
          <cx:pt idx="253">22280000</cx:pt>
          <cx:pt idx="254">19920000</cx:pt>
          <cx:pt idx="255">19440000</cx:pt>
          <cx:pt idx="256">22420000</cx:pt>
          <cx:pt idx="257">33470000</cx:pt>
          <cx:pt idx="258">29700000</cx:pt>
          <cx:pt idx="259">27340000</cx:pt>
          <cx:pt idx="260">25010000</cx:pt>
          <cx:pt idx="261">19890000</cx:pt>
          <cx:pt idx="262">28330000</cx:pt>
          <cx:pt idx="263">28610000</cx:pt>
          <cx:pt idx="264">33720000</cx:pt>
          <cx:pt idx="265">36230000</cx:pt>
          <cx:pt idx="266">28340000</cx:pt>
          <cx:pt idx="267">28230000</cx:pt>
          <cx:pt idx="268">25820000</cx:pt>
          <cx:pt idx="269">25370000</cx:pt>
          <cx:pt idx="270">27390000</cx:pt>
          <cx:pt idx="271">22160000</cx:pt>
          <cx:pt idx="272">19110000</cx:pt>
          <cx:pt idx="273">24750000</cx:pt>
          <cx:pt idx="274">33440000</cx:pt>
          <cx:pt idx="275">17070000</cx:pt>
          <cx:pt idx="276">17240000</cx:pt>
          <cx:pt idx="277">15780000</cx:pt>
          <cx:pt idx="278">22810000</cx:pt>
          <cx:pt idx="279">22050000</cx:pt>
          <cx:pt idx="280">24610000</cx:pt>
          <cx:pt idx="281">36310000</cx:pt>
          <cx:pt idx="282">31720000</cx:pt>
          <cx:pt idx="283">21180000</cx:pt>
          <cx:pt idx="284">20490000</cx:pt>
          <cx:pt idx="285">19070000</cx:pt>
          <cx:pt idx="286">26060000</cx:pt>
          <cx:pt idx="287">27600000</cx:pt>
          <cx:pt idx="288">39970000</cx:pt>
          <cx:pt idx="289">21860000</cx:pt>
          <cx:pt idx="290">17440000</cx:pt>
          <cx:pt idx="291">25180000</cx:pt>
          <cx:pt idx="292">29180000</cx:pt>
          <cx:pt idx="293">32250000</cx:pt>
          <cx:pt idx="294">34590000</cx:pt>
          <cx:pt idx="295">51810000</cx:pt>
          <cx:pt idx="296">30600000</cx:pt>
          <cx:pt idx="297">29890000</cx:pt>
          <cx:pt idx="298">30170000</cx:pt>
          <cx:pt idx="299">42310000</cx:pt>
          <cx:pt idx="300">33700000</cx:pt>
          <cx:pt idx="301">24540000</cx:pt>
          <cx:pt idx="302">24720000</cx:pt>
          <cx:pt idx="303">32910000</cx:pt>
          <cx:pt idx="304">33170000</cx:pt>
          <cx:pt idx="305">33220000</cx:pt>
          <cx:pt idx="306">30550000</cx:pt>
          <cx:pt idx="307">36520000</cx:pt>
          <cx:pt idx="308">29850000</cx:pt>
          <cx:pt idx="309">35300000</cx:pt>
          <cx:pt idx="310">31200000</cx:pt>
          <cx:pt idx="311">44230000</cx:pt>
          <cx:pt idx="312">25790000</cx:pt>
          <cx:pt idx="313">34810000</cx:pt>
          <cx:pt idx="314">26960000</cx:pt>
          <cx:pt idx="315">21230000</cx:pt>
          <cx:pt idx="316">27670000</cx:pt>
          <cx:pt idx="317">29160000</cx:pt>
          <cx:pt idx="318">42970000</cx:pt>
          <cx:pt idx="319">35000000</cx:pt>
          <cx:pt idx="320">34200000</cx:pt>
          <cx:pt idx="321">38520000</cx:pt>
          <cx:pt idx="322">67920000</cx:pt>
          <cx:pt idx="323">32360000</cx:pt>
          <cx:pt idx="324">24930000</cx:pt>
          <cx:pt idx="325">22640000</cx:pt>
          <cx:pt idx="326">32040000</cx:pt>
          <cx:pt idx="327">27880000</cx:pt>
          <cx:pt idx="328">38640000</cx:pt>
          <cx:pt idx="329">28590000</cx:pt>
          <cx:pt idx="330">36960000</cx:pt>
          <cx:pt idx="331">39640000</cx:pt>
          <cx:pt idx="332">43980000</cx:pt>
          <cx:pt idx="333">59080000</cx:pt>
          <cx:pt idx="334">41060000</cx:pt>
          <cx:pt idx="335">35110000</cx:pt>
          <cx:pt idx="336">27300000</cx:pt>
          <cx:pt idx="337">35610000</cx:pt>
          <cx:pt idx="338">27070000</cx:pt>
          <cx:pt idx="339">28120000</cx:pt>
          <cx:pt idx="340">27610000</cx:pt>
          <cx:pt idx="341">33580000</cx:pt>
          <cx:pt idx="342">34040000</cx:pt>
          <cx:pt idx="343">27700000</cx:pt>
          <cx:pt idx="344">37000000</cx:pt>
          <cx:pt idx="345">52960000</cx:pt>
          <cx:pt idx="346">66990000</cx:pt>
          <cx:pt idx="347">57250000</cx:pt>
          <cx:pt idx="348">28580000</cx:pt>
          <cx:pt idx="349">24560000</cx:pt>
          <cx:pt idx="350">26170000</cx:pt>
          <cx:pt idx="351">36900000</cx:pt>
          <cx:pt idx="352">27360000</cx:pt>
          <cx:pt idx="353">39200000</cx:pt>
          <cx:pt idx="354">62590000</cx:pt>
          <cx:pt idx="355">63880000</cx:pt>
          <cx:pt idx="356">55710000</cx:pt>
          <cx:pt idx="357">104320000</cx:pt>
          <cx:pt idx="358">75180000</cx:pt>
          <cx:pt idx="359">75200000</cx:pt>
          <cx:pt idx="360">48690000</cx:pt>
          <cx:pt idx="361">54920000</cx:pt>
          <cx:pt idx="362">26080000</cx:pt>
          <cx:pt idx="363">38330000</cx:pt>
          <cx:pt idx="364">37430000</cx:pt>
          <cx:pt idx="365">41580000</cx:pt>
          <cx:pt idx="366">53720000</cx:pt>
          <cx:pt idx="367">37570000</cx:pt>
          <cx:pt idx="368">46360000</cx:pt>
          <cx:pt idx="369">59850000</cx:pt>
          <cx:pt idx="370">64600000</cx:pt>
          <cx:pt idx="371">72660000</cx:pt>
          <cx:pt idx="372">66560000</cx:pt>
          <cx:pt idx="373">18560000</cx:pt>
          <cx:pt idx="374">24950000</cx:pt>
          <cx:pt idx="375">27290000</cx:pt>
          <cx:pt idx="376">47970000</cx:pt>
          <cx:pt idx="377">32870000</cx:pt>
          <cx:pt idx="378">36890000</cx:pt>
          <cx:pt idx="379">31300000</cx:pt>
          <cx:pt idx="380">27760000</cx:pt>
          <cx:pt idx="381">27780000</cx:pt>
          <cx:pt idx="382">42370000</cx:pt>
          <cx:pt idx="383">42700000</cx:pt>
          <cx:pt idx="384">29920000</cx:pt>
          <cx:pt idx="385">57420000</cx:pt>
          <cx:pt idx="386">173960000</cx:pt>
          <cx:pt idx="387">38170000</cx:pt>
          <cx:pt idx="388">44590000</cx:pt>
          <cx:pt idx="389">69250000</cx:pt>
          <cx:pt idx="390">32680000</cx:pt>
          <cx:pt idx="391">30310000</cx:pt>
          <cx:pt idx="392">18020000</cx:pt>
          <cx:pt idx="393">22320000</cx:pt>
          <cx:pt idx="394">29730000</cx:pt>
          <cx:pt idx="395">22850000</cx:pt>
          <cx:pt idx="396">17180000</cx:pt>
          <cx:pt idx="397">22140000</cx:pt>
          <cx:pt idx="398">22790000</cx:pt>
          <cx:pt idx="399">17160000</cx:pt>
          <cx:pt idx="400">21730000</cx:pt>
          <cx:pt idx="401">23550000</cx:pt>
          <cx:pt idx="402">17590000</cx:pt>
          <cx:pt idx="403">28210000</cx:pt>
          <cx:pt idx="404">16220000</cx:pt>
          <cx:pt idx="405">11980000</cx:pt>
          <cx:pt idx="406">12780000</cx:pt>
          <cx:pt idx="407">19780000</cx:pt>
          <cx:pt idx="408">30480000</cx:pt>
          <cx:pt idx="409">19340000</cx:pt>
          <cx:pt idx="410">28910000</cx:pt>
          <cx:pt idx="411">38480000</cx:pt>
          <cx:pt idx="412">21110000</cx:pt>
          <cx:pt idx="413">18040000</cx:pt>
          <cx:pt idx="414">28510000</cx:pt>
          <cx:pt idx="415">19960000</cx:pt>
          <cx:pt idx="416">16150000</cx:pt>
          <cx:pt idx="417">19720000</cx:pt>
          <cx:pt idx="418">22620000</cx:pt>
          <cx:pt idx="419">23650000</cx:pt>
          <cx:pt idx="420">41870000</cx:pt>
          <cx:pt idx="421">56420000</cx:pt>
          <cx:pt idx="422">22420000</cx:pt>
          <cx:pt idx="423">28670000</cx:pt>
          <cx:pt idx="424">24100000</cx:pt>
          <cx:pt idx="425">37090000</cx:pt>
          <cx:pt idx="426">20800000</cx:pt>
          <cx:pt idx="427">21700000</cx:pt>
          <cx:pt idx="428">15840000</cx:pt>
          <cx:pt idx="429">26240000</cx:pt>
          <cx:pt idx="430">20830000</cx:pt>
          <cx:pt idx="431">26150000</cx:pt>
          <cx:pt idx="432">32900000</cx:pt>
          <cx:pt idx="433">34550000</cx:pt>
          <cx:pt idx="434">25770000</cx:pt>
          <cx:pt idx="435">32920000</cx:pt>
          <cx:pt idx="436">29030000</cx:pt>
          <cx:pt idx="437">51040000</cx:pt>
          <cx:pt idx="438">52620000</cx:pt>
          <cx:pt idx="439">88650000</cx:pt>
          <cx:pt idx="440">35160000</cx:pt>
          <cx:pt idx="441">57740000</cx:pt>
          <cx:pt idx="442">88600000</cx:pt>
          <cx:pt idx="443">68820000</cx:pt>
          <cx:pt idx="444">38100000</cx:pt>
          <cx:pt idx="445">35380000</cx:pt>
          <cx:pt idx="446">29710000</cx:pt>
          <cx:pt idx="447">50880000</cx:pt>
          <cx:pt idx="448">81190000</cx:pt>
          <cx:pt idx="449">32370000</cx:pt>
          <cx:pt idx="450">20410000</cx:pt>
          <cx:pt idx="451">23510000</cx:pt>
          <cx:pt idx="452">43390000</cx:pt>
          <cx:pt idx="453">45640000</cx:pt>
          <cx:pt idx="454">43070000</cx:pt>
          <cx:pt idx="455">24760000</cx:pt>
          <cx:pt idx="456">29020000</cx:pt>
          <cx:pt idx="457">53820000</cx:pt>
          <cx:pt idx="458">32540000</cx:pt>
          <cx:pt idx="459">23720000</cx:pt>
          <cx:pt idx="460">21610000</cx:pt>
          <cx:pt idx="461">18910000</cx:pt>
          <cx:pt idx="462">27530000</cx:pt>
          <cx:pt idx="463">48800000</cx:pt>
          <cx:pt idx="464">29820000</cx:pt>
          <cx:pt idx="465">24270000</cx:pt>
          <cx:pt idx="466">20250000</cx:pt>
          <cx:pt idx="467">15890000</cx:pt>
          <cx:pt idx="468">12220000</cx:pt>
          <cx:pt idx="469">24510000</cx:pt>
          <cx:pt idx="470">21580000</cx:pt>
          <cx:pt idx="471">23020000</cx:pt>
          <cx:pt idx="472">17670000</cx:pt>
          <cx:pt idx="473">18930000</cx:pt>
          <cx:pt idx="474">16600000</cx:pt>
          <cx:pt idx="475">20040000</cx:pt>
          <cx:pt idx="476">21250000</cx:pt>
          <cx:pt idx="477">14520000</cx:pt>
          <cx:pt idx="478">19230000</cx:pt>
          <cx:pt idx="479">22770000</cx:pt>
          <cx:pt idx="480">13440000</cx:pt>
          <cx:pt idx="481">22030000</cx:pt>
          <cx:pt idx="482">15980000</cx:pt>
          <cx:pt idx="483">19490000</cx:pt>
          <cx:pt idx="484">37780000</cx:pt>
          <cx:pt idx="485">19580000</cx:pt>
          <cx:pt idx="486">19180000</cx:pt>
          <cx:pt idx="487">20210000</cx:pt>
          <cx:pt idx="488">23410000</cx:pt>
          <cx:pt idx="489">21390000</cx:pt>
          <cx:pt idx="490">42610000</cx:pt>
          <cx:pt idx="491">29820000</cx:pt>
          <cx:pt idx="492">18880000</cx:pt>
          <cx:pt idx="493">24110000</cx:pt>
          <cx:pt idx="494">19380000</cx:pt>
          <cx:pt idx="495">17380000</cx:pt>
          <cx:pt idx="496">19630000</cx:pt>
          <cx:pt idx="497">23640000</cx:pt>
          <cx:pt idx="498">16160000</cx:pt>
          <cx:pt idx="499">38470000</cx:pt>
          <cx:pt idx="500">28040000</cx:pt>
          <cx:pt idx="501">25920000</cx:pt>
          <cx:pt idx="502">16920000</cx:pt>
          <cx:pt idx="503">21140000</cx:pt>
          <cx:pt idx="504">18620000</cx:pt>
          <cx:pt idx="505">20210000</cx:pt>
          <cx:pt idx="506">15810000</cx:pt>
          <cx:pt idx="507">18100000</cx:pt>
          <cx:pt idx="508">18040000</cx:pt>
          <cx:pt idx="509">25420000</cx:pt>
          <cx:pt idx="510">26210000</cx:pt>
          <cx:pt idx="511">30570000</cx:pt>
          <cx:pt idx="512">30830000</cx:pt>
          <cx:pt idx="513">33810000</cx:pt>
          <cx:pt idx="514">54940000</cx:pt>
          <cx:pt idx="515">76630000</cx:pt>
          <cx:pt idx="516">52800000</cx:pt>
          <cx:pt idx="517">46640000</cx:pt>
          <cx:pt idx="518">28410000</cx:pt>
          <cx:pt idx="519">23570000</cx:pt>
          <cx:pt idx="520">21960000</cx:pt>
          <cx:pt idx="521">19060000</cx:pt>
          <cx:pt idx="522">19770000</cx:pt>
          <cx:pt idx="523">24390000</cx:pt>
          <cx:pt idx="524">33370000</cx:pt>
          <cx:pt idx="525">29360000</cx:pt>
          <cx:pt idx="526">26460000</cx:pt>
          <cx:pt idx="527">30910000</cx:pt>
          <cx:pt idx="528">52830000</cx:pt>
          <cx:pt idx="529">24950000</cx:pt>
          <cx:pt idx="530">23840000</cx:pt>
          <cx:pt idx="531">33970000</cx:pt>
          <cx:pt idx="532">29940000</cx:pt>
          <cx:pt idx="533">31690000</cx:pt>
          <cx:pt idx="534">18130000</cx:pt>
          <cx:pt idx="535">21930000</cx:pt>
          <cx:pt idx="536">20720000</cx:pt>
          <cx:pt idx="537">22100000</cx:pt>
          <cx:pt idx="538">21320000</cx:pt>
          <cx:pt idx="539">26580000</cx:pt>
          <cx:pt idx="540">26300000</cx:pt>
          <cx:pt idx="541">27000000</cx:pt>
          <cx:pt idx="542">27940000</cx:pt>
          <cx:pt idx="543">24880000</cx:pt>
          <cx:pt idx="544">22880000</cx:pt>
          <cx:pt idx="545">27970000</cx:pt>
          <cx:pt idx="546">25430000</cx:pt>
          <cx:pt idx="547">48350000</cx:pt>
          <cx:pt idx="548">24730000</cx:pt>
          <cx:pt idx="549">42540000</cx:pt>
          <cx:pt idx="550">25020000</cx:pt>
          <cx:pt idx="551">21930000</cx:pt>
          <cx:pt idx="552">16340000</cx:pt>
          <cx:pt idx="553">24560000</cx:pt>
          <cx:pt idx="554">33500000</cx:pt>
          <cx:pt idx="555">25170000</cx:pt>
          <cx:pt idx="556">24350000</cx:pt>
          <cx:pt idx="557">30590000</cx:pt>
          <cx:pt idx="558">45450000</cx:pt>
          <cx:pt idx="559">46020000</cx:pt>
          <cx:pt idx="560">27670000</cx:pt>
          <cx:pt idx="561">30410000</cx:pt>
          <cx:pt idx="562">41460000</cx:pt>
          <cx:pt idx="563">37510000</cx:pt>
          <cx:pt idx="564">30690000</cx:pt>
          <cx:pt idx="565">37620000</cx:pt>
          <cx:pt idx="566">34320000</cx:pt>
          <cx:pt idx="567">28150000</cx:pt>
          <cx:pt idx="568">24050000</cx:pt>
          <cx:pt idx="569">26500000</cx:pt>
          <cx:pt idx="570">28730000</cx:pt>
          <cx:pt idx="571">25580000</cx:pt>
          <cx:pt idx="572">30890000</cx:pt>
          <cx:pt idx="573">29040000</cx:pt>
          <cx:pt idx="574">30170000</cx:pt>
          <cx:pt idx="575">31630000</cx:pt>
          <cx:pt idx="576">31750000</cx:pt>
          <cx:pt idx="577">34280000</cx:pt>
          <cx:pt idx="578">38520000</cx:pt>
          <cx:pt idx="579">84060000</cx:pt>
          <cx:pt idx="580">40400000</cx:pt>
          <cx:pt idx="581">60250000</cx:pt>
          <cx:pt idx="582">39470000</cx:pt>
          <cx:pt idx="583">50560000</cx:pt>
          <cx:pt idx="584">27720000</cx:pt>
          <cx:pt idx="585">31730000</cx:pt>
          <cx:pt idx="586">26270000</cx:pt>
          <cx:pt idx="587">33860000</cx:pt>
          <cx:pt idx="588">35400000</cx:pt>
          <cx:pt idx="589">33450000</cx:pt>
          <cx:pt idx="590">34290000</cx:pt>
          <cx:pt idx="591">30270000</cx:pt>
          <cx:pt idx="592">31030000</cx:pt>
          <cx:pt idx="593">47830000</cx:pt>
          <cx:pt idx="594">47330000</cx:pt>
          <cx:pt idx="595">33460000</cx:pt>
          <cx:pt idx="596">27810000</cx:pt>
          <cx:pt idx="597">34960000</cx:pt>
          <cx:pt idx="598">29910000</cx:pt>
          <cx:pt idx="599">33570000</cx:pt>
          <cx:pt idx="600">30800000</cx:pt>
          <cx:pt idx="601">24890000</cx:pt>
          <cx:pt idx="602">23150000</cx:pt>
          <cx:pt idx="603">26990000</cx:pt>
          <cx:pt idx="604">14790000</cx:pt>
          <cx:pt idx="605">36180000</cx:pt>
          <cx:pt idx="606">34100000</cx:pt>
          <cx:pt idx="607">40890000</cx:pt>
          <cx:pt idx="608">60260000</cx:pt>
          <cx:pt idx="609">52040000</cx:pt>
          <cx:pt idx="610">56520000</cx:pt>
          <cx:pt idx="611">66000000</cx:pt>
          <cx:pt idx="612">94810000</cx:pt>
          <cx:pt idx="613">60740000</cx:pt>
          <cx:pt idx="614">57750000</cx:pt>
          <cx:pt idx="615">86120000</cx:pt>
          <cx:pt idx="616">87040000</cx:pt>
          <cx:pt idx="617">48250000</cx:pt>
          <cx:pt idx="618">35370000</cx:pt>
          <cx:pt idx="619">68570000</cx:pt>
          <cx:pt idx="620">84350000</cx:pt>
          <cx:pt idx="621">72660000</cx:pt>
          <cx:pt idx="622">65430000</cx:pt>
          <cx:pt idx="623">25280000</cx:pt>
          <cx:pt idx="624">26960000</cx:pt>
          <cx:pt idx="625">42490000</cx:pt>
          <cx:pt idx="626">43670000</cx:pt>
          <cx:pt idx="627">60630000</cx:pt>
          <cx:pt idx="628">43260000</cx:pt>
          <cx:pt idx="629">63440000</cx:pt>
          <cx:pt idx="630">46980000</cx:pt>
          <cx:pt idx="631">71660000</cx:pt>
          <cx:pt idx="632">38250000</cx:pt>
          <cx:pt idx="633">44420000</cx:pt>
          <cx:pt idx="634">55960000</cx:pt>
          <cx:pt idx="635">75990000</cx:pt>
          <cx:pt idx="636">218360000</cx:pt>
          <cx:pt idx="637">22650000</cx:pt>
          <cx:pt idx="638">32190000</cx:pt>
          <cx:pt idx="639">38780000</cx:pt>
          <cx:pt idx="640">20530000</cx:pt>
          <cx:pt idx="641">20330000</cx:pt>
          <cx:pt idx="642">24330000</cx:pt>
          <cx:pt idx="643">26130000</cx:pt>
          <cx:pt idx="644">32120000</cx:pt>
          <cx:pt idx="645">34960000</cx:pt>
          <cx:pt idx="646">32050000</cx:pt>
          <cx:pt idx="647">28990000</cx:pt>
          <cx:pt idx="648">18260000</cx:pt>
          <cx:pt idx="649">18010000</cx:pt>
          <cx:pt idx="650">21240000</cx:pt>
          <cx:pt idx="651">30300000</cx:pt>
          <cx:pt idx="652">40790000</cx:pt>
          <cx:pt idx="653">15270000</cx:pt>
          <cx:pt idx="654">20990000</cx:pt>
          <cx:pt idx="655">20440000</cx:pt>
          <cx:pt idx="656">18420000</cx:pt>
          <cx:pt idx="657">22450000</cx:pt>
          <cx:pt idx="658">16940000</cx:pt>
          <cx:pt idx="659">21020000</cx:pt>
          <cx:pt idx="660">23940000</cx:pt>
          <cx:pt idx="661">18410000</cx:pt>
          <cx:pt idx="662">20360000</cx:pt>
          <cx:pt idx="663">21370000</cx:pt>
          <cx:pt idx="664">21470000</cx:pt>
          <cx:pt idx="665">12840000</cx:pt>
          <cx:pt idx="666">14270000</cx:pt>
          <cx:pt idx="667">13630000</cx:pt>
          <cx:pt idx="668">19790000</cx:pt>
          <cx:pt idx="669">21920000</cx:pt>
          <cx:pt idx="670">21560000</cx:pt>
          <cx:pt idx="671">25250000</cx:pt>
          <cx:pt idx="672">30070000</cx:pt>
          <cx:pt idx="673">16980000</cx:pt>
          <cx:pt idx="674">21110000</cx:pt>
          <cx:pt idx="675">20880000</cx:pt>
          <cx:pt idx="676">28050000</cx:pt>
          <cx:pt idx="677">22870000</cx:pt>
          <cx:pt idx="678">20540000</cx:pt>
          <cx:pt idx="679">26080000</cx:pt>
          <cx:pt idx="680">25370000</cx:pt>
          <cx:pt idx="681">25500000</cx:pt>
          <cx:pt idx="682">34110000</cx:pt>
          <cx:pt idx="683">27580000</cx:pt>
          <cx:pt idx="684">34310000</cx:pt>
          <cx:pt idx="685">28490000</cx:pt>
          <cx:pt idx="686">31150000</cx:pt>
          <cx:pt idx="687">21020000</cx:pt>
          <cx:pt idx="688">22850000</cx:pt>
          <cx:pt idx="689">24880000</cx:pt>
          <cx:pt idx="690">23730000</cx:pt>
          <cx:pt idx="691">24160000</cx:pt>
          <cx:pt idx="692">20830000</cx:pt>
          <cx:pt idx="693">14890000</cx:pt>
          <cx:pt idx="694">10290000</cx:pt>
          <cx:pt idx="695">16600000</cx:pt>
          <cx:pt idx="696">12240000</cx:pt>
          <cx:pt idx="697">14550000</cx:pt>
          <cx:pt idx="698">18940000</cx:pt>
          <cx:pt idx="699">20230000</cx:pt>
          <cx:pt idx="700">18940000</cx:pt>
          <cx:pt idx="701">21910000</cx:pt>
          <cx:pt idx="702">19850000</cx:pt>
          <cx:pt idx="703">23340000</cx:pt>
          <cx:pt idx="704">27940000</cx:pt>
          <cx:pt idx="705">29450000</cx:pt>
          <cx:pt idx="706">27040000</cx:pt>
          <cx:pt idx="707">30620000</cx:pt>
          <cx:pt idx="708">35140000</cx:pt>
          <cx:pt idx="709">53500000</cx:pt>
          <cx:pt idx="710">26220000</cx:pt>
          <cx:pt idx="711">32140000</cx:pt>
          <cx:pt idx="712">56580000</cx:pt>
          <cx:pt idx="713">86060000</cx:pt>
          <cx:pt idx="714">22440000</cx:pt>
          <cx:pt idx="715">34930000</cx:pt>
          <cx:pt idx="716">22170000</cx:pt>
          <cx:pt idx="717">17480000</cx:pt>
          <cx:pt idx="718">24950000</cx:pt>
          <cx:pt idx="719">31170000</cx:pt>
          <cx:pt idx="720">53670000</cx:pt>
          <cx:pt idx="721">23210000</cx:pt>
          <cx:pt idx="722">19320000</cx:pt>
          <cx:pt idx="723">23010000</cx:pt>
          <cx:pt idx="724">23860000</cx:pt>
          <cx:pt idx="725">25760000</cx:pt>
          <cx:pt idx="726">42950000</cx:pt>
          <cx:pt idx="727">69740000</cx:pt>
          <cx:pt idx="728">24150000</cx:pt>
          <cx:pt idx="729">22730000</cx:pt>
          <cx:pt idx="730">39990000</cx:pt>
          <cx:pt idx="731">26010000</cx:pt>
          <cx:pt idx="732">29240000</cx:pt>
          <cx:pt idx="733">35760000</cx:pt>
          <cx:pt idx="734">22140000</cx:pt>
          <cx:pt idx="735">41680000</cx:pt>
          <cx:pt idx="736">30630000</cx:pt>
          <cx:pt idx="737">26100000</cx:pt>
          <cx:pt idx="738">52770000</cx:pt>
          <cx:pt idx="739">34390000</cx:pt>
          <cx:pt idx="740">35960000</cx:pt>
          <cx:pt idx="741">59930000</cx:pt>
          <cx:pt idx="742">28040000</cx:pt>
          <cx:pt idx="743">20560000</cx:pt>
          <cx:pt idx="744">28650000</cx:pt>
          <cx:pt idx="745">34830000</cx:pt>
          <cx:pt idx="746">25630000</cx:pt>
          <cx:pt idx="747">36770000</cx:pt>
          <cx:pt idx="748">40500000</cx:pt>
          <cx:pt idx="749">73010000</cx:pt>
          <cx:pt idx="750">46150000</cx:pt>
          <cx:pt idx="751">21370000</cx:pt>
          <cx:pt idx="752">24580000</cx:pt>
          <cx:pt idx="753">22070000</cx:pt>
          <cx:pt idx="754">14970000</cx:pt>
          <cx:pt idx="755">16750000</cx:pt>
          <cx:pt idx="756">16610000</cx:pt>
          <cx:pt idx="757">18480000</cx:pt>
          <cx:pt idx="758">21480000</cx:pt>
          <cx:pt idx="759">24160000</cx:pt>
          <cx:pt idx="760">21220000</cx:pt>
          <cx:pt idx="761">23340000</cx:pt>
          <cx:pt idx="762">18340000</cx:pt>
          <cx:pt idx="763">24310000</cx:pt>
          <cx:pt idx="764">18880000</cx:pt>
          <cx:pt idx="765">31830000</cx:pt>
          <cx:pt idx="766">22820000</cx:pt>
          <cx:pt idx="767">22890000</cx:pt>
          <cx:pt idx="768">18870000</cx:pt>
          <cx:pt idx="769">21520000</cx:pt>
          <cx:pt idx="770">27940000</cx:pt>
          <cx:pt idx="771">25160000</cx:pt>
          <cx:pt idx="772">33840000</cx:pt>
          <cx:pt idx="773">22200000</cx:pt>
          <cx:pt idx="774">16470000</cx:pt>
          <cx:pt idx="775">19150000</cx:pt>
          <cx:pt idx="776">19150000</cx:pt>
          <cx:pt idx="777">22750000</cx:pt>
          <cx:pt idx="778">21380000</cx:pt>
          <cx:pt idx="779">23150000</cx:pt>
          <cx:pt idx="780">19600000</cx:pt>
          <cx:pt idx="781">20220000</cx:pt>
          <cx:pt idx="782">20730000</cx:pt>
          <cx:pt idx="783">17330000</cx:pt>
          <cx:pt idx="784">29140000</cx:pt>
          <cx:pt idx="785">24220000</cx:pt>
          <cx:pt idx="786">22990000</cx:pt>
          <cx:pt idx="787">38430000</cx:pt>
          <cx:pt idx="788">31150000</cx:pt>
          <cx:pt idx="789">25790000</cx:pt>
          <cx:pt idx="790">25340000</cx:pt>
          <cx:pt idx="791">27960000</cx:pt>
          <cx:pt idx="792">28410000</cx:pt>
          <cx:pt idx="793">36330000</cx:pt>
          <cx:pt idx="794">41060000</cx:pt>
          <cx:pt idx="795">42320000</cx:pt>
          <cx:pt idx="796">42190000</cx:pt>
          <cx:pt idx="797">50150000</cx:pt>
          <cx:pt idx="798">49800000</cx:pt>
          <cx:pt idx="799">56760000</cx:pt>
          <cx:pt idx="800">41640000</cx:pt>
          <cx:pt idx="801">51440000</cx:pt>
          <cx:pt idx="802">48380000</cx:pt>
          <cx:pt idx="803">57450000</cx:pt>
          <cx:pt idx="804">59520000</cx:pt>
          <cx:pt idx="805">62040000</cx:pt>
          <cx:pt idx="806">38470000</cx:pt>
          <cx:pt idx="807">40970000</cx:pt>
          <cx:pt idx="808">38830000</cx:pt>
          <cx:pt idx="809">33300000</cx:pt>
          <cx:pt idx="810">36730000</cx:pt>
          <cx:pt idx="811">43810000</cx:pt>
          <cx:pt idx="812">39880000</cx:pt>
          <cx:pt idx="813">62690000</cx:pt>
          <cx:pt idx="814">52600000</cx:pt>
          <cx:pt idx="815">45470000</cx:pt>
          <cx:pt idx="816">39730000</cx:pt>
          <cx:pt idx="817">36020000</cx:pt>
          <cx:pt idx="818">30760000</cx:pt>
          <cx:pt idx="819">40750000</cx:pt>
          <cx:pt idx="820">16840000</cx:pt>
          <cx:pt idx="821">17080000</cx:pt>
          <cx:pt idx="822">19930000</cx:pt>
          <cx:pt idx="823">20970000</cx:pt>
          <cx:pt idx="824">21770000</cx:pt>
          <cx:pt idx="825">15210000</cx:pt>
          <cx:pt idx="826">18970000</cx:pt>
          <cx:pt idx="827">20780000</cx:pt>
          <cx:pt idx="828">19970000</cx:pt>
          <cx:pt idx="829">27940000</cx:pt>
          <cx:pt idx="830">29550000</cx:pt>
          <cx:pt idx="831">19810000</cx:pt>
          <cx:pt idx="832">32160000</cx:pt>
          <cx:pt idx="833">30660000</cx:pt>
          <cx:pt idx="834">32430000</cx:pt>
          <cx:pt idx="835">66610000</cx:pt>
          <cx:pt idx="836">30330000</cx:pt>
          <cx:pt idx="837">32390000</cx:pt>
          <cx:pt idx="838">25760000</cx:pt>
          <cx:pt idx="839">17170000</cx:pt>
          <cx:pt idx="840">21930000</cx:pt>
          <cx:pt idx="841">21900000</cx:pt>
          <cx:pt idx="842">15390000</cx:pt>
          <cx:pt idx="843">22700000</cx:pt>
          <cx:pt idx="844">19850000</cx:pt>
          <cx:pt idx="845">14600000</cx:pt>
          <cx:pt idx="846">20450000</cx:pt>
          <cx:pt idx="847">20850000</cx:pt>
          <cx:pt idx="848">15560000</cx:pt>
          <cx:pt idx="849">19110000</cx:pt>
          <cx:pt idx="850">14960000</cx:pt>
          <cx:pt idx="851">14160000</cx:pt>
          <cx:pt idx="852">15670000</cx:pt>
        </cx:lvl>
      </cx:numDim>
    </cx:data>
  </cx:chartData>
  <cx:chart>
    <cx:plotArea>
      <cx:plotAreaRegion>
        <cx:series layoutId="clusteredColumn" uniqueId="{1C7A93E7-EF33-4D55-B3EC-EF99CCC75F8D}">
          <cx:tx>
            <cx:txData>
              <cx:f>'PFE Dados Históricos'!$G$1</cx:f>
              <cx:v>Vol. N</cx:v>
            </cx:txData>
          </cx:tx>
          <cx:dataLabels pos="inEnd">
            <cx:visibility seriesName="0" categoryName="0" value="1"/>
          </cx:dataLabels>
          <cx:dataId val="0"/>
          <cx:layoutPr>
            <cx:binning intervalClosed="r">
              <cx:binCount val="18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'PFE Dados Históricos'!$H$2:$H$854</cx:f>
        <cx:lvl ptCount="853" formatCode="0,00%">
          <cx:pt idx="0">0.053800000000000001</cx:pt>
          <cx:pt idx="1">0.0079000000000000008</cx:pt>
          <cx:pt idx="2">-0.0073000000000000001</cx:pt>
          <cx:pt idx="3">-0.0070000000000000001</cx:pt>
          <cx:pt idx="4">-0.0040000000000000001</cx:pt>
          <cx:pt idx="5">-0.0051000000000000004</cx:pt>
          <cx:pt idx="6">-0.0061000000000000004</cx:pt>
          <cx:pt idx="7">-0.018800000000000001</cx:pt>
          <cx:pt idx="8">-0.0047000000000000002</cx:pt>
          <cx:pt idx="9">-0.0048999999999999998</cx:pt>
          <cx:pt idx="10">0.0047000000000000002</cx:pt>
          <cx:pt idx="11">0.0067999999999999996</cx:pt>
          <cx:pt idx="12">-0.0057000000000000002</cx:pt>
          <cx:pt idx="13">-0.015599999999999999</cx:pt>
          <cx:pt idx="14">-0.0038</cx:pt>
          <cx:pt idx="15">0.0082000000000000007</cx:pt>
          <cx:pt idx="16">0.0038999999999999998</cx:pt>
          <cx:pt idx="17">0.0028</cx:pt>
          <cx:pt idx="18">-0.0178</cx:pt>
          <cx:pt idx="19">-0.014500000000000001</cx:pt>
          <cx:pt idx="20">-0.0074999999999999997</cx:pt>
          <cx:pt idx="21">0.0089999999999999993</cx:pt>
          <cx:pt idx="22">-0.0097000000000000003</cx:pt>
          <cx:pt idx="23">-0.0076</cx:pt>
          <cx:pt idx="24">-0.015299999999999999</cx:pt>
          <cx:pt idx="25">-0.00020000000000000001</cx:pt>
          <cx:pt idx="26">-0.0067999999999999996</cx:pt>
          <cx:pt idx="27">0.0023999999999999998</cx:pt>
          <cx:pt idx="28">-0.0101</cx:pt>
          <cx:pt idx="29">0.0014</cx:pt>
          <cx:pt idx="30">0.0054999999999999997</cx:pt>
          <cx:pt idx="31">-0.0011999999999999999</cx:pt>
          <cx:pt idx="32">0.015900000000000001</cx:pt>
          <cx:pt idx="33">-0.0109</cx:pt>
          <cx:pt idx="34">0.0135</cx:pt>
          <cx:pt idx="35">0.0104</cx:pt>
          <cx:pt idx="36">0.0032000000000000002</cx:pt>
          <cx:pt idx="37">0.0064999999999999997</cx:pt>
          <cx:pt idx="38">-0.0057000000000000002</cx:pt>
          <cx:pt idx="39">-0.0041999999999999997</cx:pt>
          <cx:pt idx="40">0.0051999999999999998</cx:pt>
          <cx:pt idx="41">0.0041999999999999997</cx:pt>
          <cx:pt idx="42">-0.016</cx:pt>
          <cx:pt idx="43">-0.0037000000000000002</cx:pt>
          <cx:pt idx="44">0.0177</cx:pt>
          <cx:pt idx="45">-0.0067000000000000002</cx:pt>
          <cx:pt idx="46">0.0022000000000000001</cx:pt>
          <cx:pt idx="47">0.0094999999999999998</cx:pt>
          <cx:pt idx="48">0.001</cx:pt>
          <cx:pt idx="49">0.011900000000000001</cx:pt>
          <cx:pt idx="50">-0.0018</cx:pt>
          <cx:pt idx="51">-0.016500000000000001</cx:pt>
          <cx:pt idx="52">-0.0054999999999999997</cx:pt>
          <cx:pt idx="53">-0.018700000000000001</cx:pt>
          <cx:pt idx="54">-0.001</cx:pt>
          <cx:pt idx="55">0.012999999999999999</cx:pt>
          <cx:pt idx="56">0.010999999999999999</cx:pt>
          <cx:pt idx="57">-0.0095999999999999992</cx:pt>
          <cx:pt idx="58">-0.0051000000000000004</cx:pt>
          <cx:pt idx="59">-0.023199999999999998</cx:pt>
          <cx:pt idx="60">-0.012999999999999999</cx:pt>
          <cx:pt idx="61">-0.0019</cx:pt>
          <cx:pt idx="62">-0.0074999999999999997</cx:pt>
          <cx:pt idx="63">-0.0118</cx:pt>
          <cx:pt idx="64">0.0061000000000000004</cx:pt>
          <cx:pt idx="65">-0.0085000000000000006</cx:pt>
          <cx:pt idx="66">-0.0091000000000000004</cx:pt>
          <cx:pt idx="67">-0.0061000000000000004</cx:pt>
          <cx:pt idx="68">0.0025000000000000001</cx:pt>
          <cx:pt idx="69">0.012500000000000001</cx:pt>
          <cx:pt idx="70">-0.0146</cx:pt>
          <cx:pt idx="71">0.0088999999999999999</cx:pt>
          <cx:pt idx="72">-0.0038999999999999998</cx:pt>
          <cx:pt idx="73">-0.0067999999999999996</cx:pt>
          <cx:pt idx="74">-0.0063</cx:pt>
          <cx:pt idx="75">0.0083999999999999995</cx:pt>
          <cx:pt idx="76">-0.0043</cx:pt>
          <cx:pt idx="77">0.014</cx:pt>
          <cx:pt idx="78">-0.0054999999999999997</cx:pt>
          <cx:pt idx="79">-0.0104</cx:pt>
          <cx:pt idx="80">-0.018200000000000001</cx:pt>
          <cx:pt idx="81">0.0080999999999999996</cx:pt>
          <cx:pt idx="82">-0.0060000000000000001</cx:pt>
          <cx:pt idx="83">-0.0028999999999999998</cx:pt>
          <cx:pt idx="84">0.0033</cx:pt>
          <cx:pt idx="85">-0.00089999999999999998</cx:pt>
          <cx:pt idx="86">-0.023400000000000001</cx:pt>
          <cx:pt idx="87">-0.036999999999999998</cx:pt>
          <cx:pt idx="88">0.0028999999999999998</cx:pt>
          <cx:pt idx="89">0.0054999999999999997</cx:pt>
          <cx:pt idx="90">-0.0035999999999999999</cx:pt>
          <cx:pt idx="91">-0.015900000000000001</cx:pt>
          <cx:pt idx="92">-0.049700000000000001</cx:pt>
          <cx:pt idx="93">0.025399999999999999</cx:pt>
          <cx:pt idx="94">-0.0094000000000000004</cx:pt>
          <cx:pt idx="95">-0.021999999999999999</cx:pt>
          <cx:pt idx="96">0.00040000000000000002</cx:pt>
          <cx:pt idx="97">-0.0018</cx:pt>
          <cx:pt idx="98">0.0104</cx:pt>
          <cx:pt idx="99">-0.0064999999999999997</cx:pt>
          <cx:pt idx="100">-0.0135</cx:pt>
          <cx:pt idx="101">0.0037000000000000002</cx:pt>
          <cx:pt idx="102">-0.00040000000000000002</cx:pt>
          <cx:pt idx="103">0.0066</cx:pt>
          <cx:pt idx="104">-0.00080000000000000004</cx:pt>
          <cx:pt idx="105">-0.00080000000000000004</cx:pt>
          <cx:pt idx="106">-0.041200000000000001</cx:pt>
          <cx:pt idx="107">-0.016</cx:pt>
          <cx:pt idx="108">0.026599999999999999</cx:pt>
          <cx:pt idx="109">0.017399999999999999</cx:pt>
          <cx:pt idx="110">0.0085000000000000006</cx:pt>
          <cx:pt idx="111">-0.0011999999999999999</cx:pt>
          <cx:pt idx="112">0.030700000000000002</cx:pt>
          <cx:pt idx="113">0.010699999999999999</cx:pt>
          <cx:pt idx="114">-0.0201</cx:pt>
          <cx:pt idx="115">-0.0035000000000000001</cx:pt>
          <cx:pt idx="116">-0.0033</cx:pt>
          <cx:pt idx="117">0.019</cx:pt>
          <cx:pt idx="118">0.0129</cx:pt>
          <cx:pt idx="119">-0.0016000000000000001</cx:pt>
          <cx:pt idx="120">0.0073000000000000001</cx:pt>
          <cx:pt idx="121">0.0074000000000000003</cx:pt>
          <cx:pt idx="122">-0.0047000000000000002</cx:pt>
          <cx:pt idx="123">0.018700000000000001</cx:pt>
          <cx:pt idx="124">-0.001</cx:pt>
          <cx:pt idx="125">-0.0020999999999999999</cx:pt>
          <cx:pt idx="126">0.0057999999999999996</cx:pt>
          <cx:pt idx="127">-0.010699999999999999</cx:pt>
          <cx:pt idx="128">-0.013599999999999999</cx:pt>
          <cx:pt idx="129">0.034500000000000003</cx:pt>
          <cx:pt idx="130">0.0045999999999999999</cx:pt>
          <cx:pt idx="131">0.0141</cx:pt>
          <cx:pt idx="132">-0.013299999999999999</cx:pt>
          <cx:pt idx="133">0.0054999999999999997</cx:pt>
          <cx:pt idx="134">-0.0028</cx:pt>
          <cx:pt idx="135">0.014</cx:pt>
          <cx:pt idx="136">-0.0106</cx:pt>
          <cx:pt idx="137">-0.019599999999999999</cx:pt>
          <cx:pt idx="138">0.031399999999999997</cx:pt>
          <cx:pt idx="139">-0.018599999999999998</cx:pt>
          <cx:pt idx="140">0.036900000000000002</cx:pt>
          <cx:pt idx="141">-0.0068999999999999999</cx:pt>
          <cx:pt idx="142">0.0103</cx:pt>
          <cx:pt idx="143">0.0011000000000000001</cx:pt>
          <cx:pt idx="144">0.013100000000000001</cx:pt>
          <cx:pt idx="145">0.047500000000000001</cx:pt>
          <cx:pt idx="146">-0.0045999999999999999</cx:pt>
          <cx:pt idx="147">-0.022200000000000001</cx:pt>
          <cx:pt idx="148">0.0101</cx:pt>
          <cx:pt idx="149">0.0184</cx:pt>
          <cx:pt idx="150">-0.0028</cx:pt>
          <cx:pt idx="151">0.022599999999999999</cx:pt>
          <cx:pt idx="152">0.0025999999999999999</cx:pt>
          <cx:pt idx="153">0.0041000000000000003</cx:pt>
          <cx:pt idx="154">-0.0135</cx:pt>
          <cx:pt idx="155">-0.017899999999999999</cx:pt>
          <cx:pt idx="156">-0.023300000000000001</cx:pt>
          <cx:pt idx="157">-0.0076</cx:pt>
          <cx:pt idx="158">0.0071999999999999998</cx:pt>
          <cx:pt idx="159">0.0086999999999999994</cx:pt>
          <cx:pt idx="160">-0.0091000000000000004</cx:pt>
          <cx:pt idx="161">-0.0061000000000000004</cx:pt>
          <cx:pt idx="162">0.0077000000000000002</cx:pt>
          <cx:pt idx="163">0.0058999999999999999</cx:pt>
          <cx:pt idx="164">-0.0057000000000000002</cx:pt>
          <cx:pt idx="165">-0.010999999999999999</cx:pt>
          <cx:pt idx="166">0.014800000000000001</cx:pt>
          <cx:pt idx="167">-0.019</cx:pt>
          <cx:pt idx="168">-0.0147</cx:pt>
          <cx:pt idx="169">-0.012800000000000001</cx:pt>
          <cx:pt idx="170">0.002</cx:pt>
          <cx:pt idx="171">-0.0045999999999999999</cx:pt>
          <cx:pt idx="172">-0.00089999999999999998</cx:pt>
          <cx:pt idx="173">-0.032899999999999999</cx:pt>
          <cx:pt idx="174">-0.0016999999999999999</cx:pt>
          <cx:pt idx="175">0.0161</cx:pt>
          <cx:pt idx="176">0.0206</cx:pt>
          <cx:pt idx="177">0.0080999999999999996</cx:pt>
          <cx:pt idx="178">0.0012999999999999999</cx:pt>
          <cx:pt idx="179">-0.019900000000000001</cx:pt>
          <cx:pt idx="180">0.031</cx:pt>
          <cx:pt idx="181">-0.0135</cx:pt>
          <cx:pt idx="182">-0.0082000000000000007</cx:pt>
          <cx:pt idx="183">-0.0126</cx:pt>
          <cx:pt idx="184">-0.022499999999999999</cx:pt>
          <cx:pt idx="185">0.0099000000000000008</cx:pt>
          <cx:pt idx="186">-0.0121</cx:pt>
          <cx:pt idx="187">-0.018200000000000001</cx:pt>
          <cx:pt idx="188">-0.0051000000000000004</cx:pt>
          <cx:pt idx="189">0.0117</cx:pt>
          <cx:pt idx="190">-0.014</cx:pt>
          <cx:pt idx="191">-0.0118</cx:pt>
          <cx:pt idx="192">0.0022000000000000001</cx:pt>
          <cx:pt idx="193">-0.0071999999999999998</cx:pt>
          <cx:pt idx="194">0.037699999999999997</cx:pt>
          <cx:pt idx="195">-0.0332</cx:pt>
          <cx:pt idx="196">0.0033999999999999998</cx:pt>
          <cx:pt idx="197">0.0041999999999999997</cx:pt>
          <cx:pt idx="198">0.0061000000000000004</cx:pt>
          <cx:pt idx="199">-0.0118</cx:pt>
          <cx:pt idx="200">0</cx:pt>
          <cx:pt idx="201">0.0033999999999999998</cx:pt>
          <cx:pt idx="202">-0.018200000000000001</cx:pt>
          <cx:pt idx="203">0.002</cx:pt>
          <cx:pt idx="204">-0.0041000000000000003</cx:pt>
          <cx:pt idx="205">-0.023699999999999999</cx:pt>
          <cx:pt idx="206">-0.0067000000000000002</cx:pt>
          <cx:pt idx="207">0.010200000000000001</cx:pt>
          <cx:pt idx="208">0.010500000000000001</cx:pt>
          <cx:pt idx="209">0.0022000000000000001</cx:pt>
          <cx:pt idx="210">0.0058999999999999999</cx:pt>
          <cx:pt idx="211">-0.010699999999999999</cx:pt>
          <cx:pt idx="212">0.012200000000000001</cx:pt>
          <cx:pt idx="213">-0.019300000000000001</cx:pt>
          <cx:pt idx="214">0.0070000000000000001</cx:pt>
          <cx:pt idx="215">-0.0077000000000000002</cx:pt>
          <cx:pt idx="216">-0.0047999999999999996</cx:pt>
          <cx:pt idx="217">-0.0161</cx:pt>
          <cx:pt idx="218">-0.0053</cx:pt>
          <cx:pt idx="219">-0.0047000000000000002</cx:pt>
          <cx:pt idx="220">0.012699999999999999</cx:pt>
          <cx:pt idx="221">0.021499999999999998</cx:pt>
          <cx:pt idx="222">-0.012800000000000001</cx:pt>
          <cx:pt idx="223">-0.0023</cx:pt>
          <cx:pt idx="224">0.0293</cx:pt>
          <cx:pt idx="225">0.0054999999999999997</cx:pt>
          <cx:pt idx="226">-0.0235</cx:pt>
          <cx:pt idx="227">0.0055999999999999999</cx:pt>
          <cx:pt idx="228">0.029899999999999999</cx:pt>
          <cx:pt idx="229">0.020799999999999999</cx:pt>
          <cx:pt idx="230">0.02</cx:pt>
          <cx:pt idx="231">0.034000000000000002</cx:pt>
          <cx:pt idx="232">-0.02</cx:pt>
          <cx:pt idx="233">-0.0212</cx:pt>
          <cx:pt idx="234">0.0123</cx:pt>
          <cx:pt idx="235">0.00020000000000000001</cx:pt>
          <cx:pt idx="236">-0.041200000000000001</cx:pt>
          <cx:pt idx="237">-0.035000000000000003</cx:pt>
          <cx:pt idx="238">-0.031600000000000003</cx:pt>
          <cx:pt idx="239">-0.0091000000000000004</cx:pt>
          <cx:pt idx="240">0.013100000000000001</cx:pt>
          <cx:pt idx="241">0.0011000000000000001</cx:pt>
          <cx:pt idx="242">0.0099000000000000008</cx:pt>
          <cx:pt idx="243">0.0058999999999999999</cx:pt>
          <cx:pt idx="244">-0.0126</cx:pt>
          <cx:pt idx="245">-0.0161</cx:pt>
          <cx:pt idx="246">-0.0015</cx:pt>
          <cx:pt idx="247">0.0051999999999999998</cx:pt>
          <cx:pt idx="248">0.0055999999999999999</cx:pt>
          <cx:pt idx="249">0.01</cx:pt>
          <cx:pt idx="250">0.0077999999999999996</cx:pt>
          <cx:pt idx="251">0.035900000000000001</cx:pt>
          <cx:pt idx="252">0.0050000000000000001</cx:pt>
          <cx:pt idx="253">-0.0183</cx:pt>
          <cx:pt idx="254">0.0132</cx:pt>
          <cx:pt idx="255">0.014999999999999999</cx:pt>
          <cx:pt idx="256">-0.0092999999999999992</cx:pt>
          <cx:pt idx="257">0.019</cx:pt>
          <cx:pt idx="258">-0.00080000000000000004</cx:pt>
          <cx:pt idx="259">0.017500000000000002</cx:pt>
          <cx:pt idx="260">-0.0082000000000000007</cx:pt>
          <cx:pt idx="261">0.012200000000000001</cx:pt>
          <cx:pt idx="262">-0.024400000000000002</cx:pt>
          <cx:pt idx="263">0.0074999999999999997</cx:pt>
          <cx:pt idx="264">0.019699999999999999</cx:pt>
          <cx:pt idx="265">-0.0149</cx:pt>
          <cx:pt idx="266">-0.028500000000000001</cx:pt>
          <cx:pt idx="267">0.0155</cx:pt>
          <cx:pt idx="268">0.014500000000000001</cx:pt>
          <cx:pt idx="269">0.0016000000000000001</cx:pt>
          <cx:pt idx="270">0.017000000000000001</cx:pt>
          <cx:pt idx="271">-0.02</cx:pt>
          <cx:pt idx="272">-0.0129</cx:pt>
          <cx:pt idx="273">-0.0086</cx:pt>
          <cx:pt idx="274">-0.032000000000000001</cx:pt>
          <cx:pt idx="275">-0.0241</cx:pt>
          <cx:pt idx="276">0.00040000000000000002</cx:pt>
          <cx:pt idx="277">-0.00020000000000000001</cx:pt>
          <cx:pt idx="278">-0.0152</cx:pt>
          <cx:pt idx="279">-0.022499999999999999</cx:pt>
          <cx:pt idx="280">0.00020000000000000001</cx:pt>
          <cx:pt idx="281">0.043299999999999998</cx:pt>
          <cx:pt idx="282">0.031800000000000002</cx:pt>
          <cx:pt idx="283">0.0058999999999999999</cx:pt>
          <cx:pt idx="284">-0.012200000000000001</cx:pt>
          <cx:pt idx="285">-0.0038999999999999998</cx:pt>
          <cx:pt idx="286">-0.012800000000000001</cx:pt>
          <cx:pt idx="287">-0.0057000000000000002</cx:pt>
          <cx:pt idx="288">-0.0101</cx:pt>
          <cx:pt idx="289">0.0094999999999999998</cx:pt>
          <cx:pt idx="290">0.0035999999999999999</cx:pt>
          <cx:pt idx="291">0.0077000000000000002</cx:pt>
          <cx:pt idx="292">-0.016</cx:pt>
          <cx:pt idx="293">-0.0212</cx:pt>
          <cx:pt idx="294">-0.0058999999999999999</cx:pt>
          <cx:pt idx="295">0.0050000000000000001</cx:pt>
          <cx:pt idx="296">0.024899999999999999</cx:pt>
          <cx:pt idx="297">0.013599999999999999</cx:pt>
          <cx:pt idx="298">-0.00080000000000000004</cx:pt>
          <cx:pt idx="299">0.039399999999999998</cx:pt>
          <cx:pt idx="300">0.021700000000000001</cx:pt>
          <cx:pt idx="301">0.0091999999999999998</cx:pt>
          <cx:pt idx="302">0.0276</cx:pt>
          <cx:pt idx="303">-0.011299999999999999</cx:pt>
          <cx:pt idx="304">-0.0138</cx:pt>
          <cx:pt idx="305">0.017100000000000001</cx:pt>
          <cx:pt idx="306">0.0027000000000000001</cx:pt>
          <cx:pt idx="307">0.042599999999999999</cx:pt>
          <cx:pt idx="308">-0.025399999999999999</cx:pt>
          <cx:pt idx="309">-0.016299999999999999</cx:pt>
          <cx:pt idx="310">0.038300000000000001</cx:pt>
          <cx:pt idx="311">-0.019400000000000001</cx:pt>
          <cx:pt idx="312">-0.013899999999999999</cx:pt>
          <cx:pt idx="313">-0.0206</cx:pt>
          <cx:pt idx="314">-0.0076</cx:pt>
          <cx:pt idx="315">-0.015699999999999999</cx:pt>
          <cx:pt idx="316">-0.0022000000000000001</cx:pt>
          <cx:pt idx="317">-0.00020000000000000001</cx:pt>
          <cx:pt idx="318">-0.019300000000000001</cx:pt>
          <cx:pt idx="319">0.0035999999999999999</cx:pt>
          <cx:pt idx="320">-0.016899999999999998</cx:pt>
          <cx:pt idx="321">-0.0044000000000000003</cx:pt>
          <cx:pt idx="322">-0.028400000000000002</cx:pt>
          <cx:pt idx="323">0.0040000000000000001</cx:pt>
          <cx:pt idx="324">-0.0071000000000000004</cx:pt>
          <cx:pt idx="325">-0.0088999999999999999</cx:pt>
          <cx:pt idx="326">0.0149</cx:pt>
          <cx:pt idx="327">0.0071999999999999998</cx:pt>
          <cx:pt idx="328">-0.030200000000000001</cx:pt>
          <cx:pt idx="329">0.017999999999999999</cx:pt>
          <cx:pt idx="330">0.0067999999999999996</cx:pt>
          <cx:pt idx="331">0.0088999999999999999</cx:pt>
          <cx:pt idx="332">0.019400000000000001</cx:pt>
          <cx:pt idx="333">-0.023699999999999999</cx:pt>
          <cx:pt idx="334">-0.023300000000000001</cx:pt>
          <cx:pt idx="335">0.0094999999999999998</cx:pt>
          <cx:pt idx="336">-0.010500000000000001</cx:pt>
          <cx:pt idx="337">-0.015299999999999999</cx:pt>
          <cx:pt idx="338">-0.0106</cx:pt>
          <cx:pt idx="339">-0.019599999999999999</cx:pt>
          <cx:pt idx="340">-0.00069999999999999999</cx:pt>
          <cx:pt idx="341">0.0080000000000000002</cx:pt>
          <cx:pt idx="342">0.0092999999999999992</cx:pt>
          <cx:pt idx="343">0.016</cx:pt>
          <cx:pt idx="344">-0.014200000000000001</cx:pt>
          <cx:pt idx="345">0.020199999999999999</cx:pt>
          <cx:pt idx="346">-0.037400000000000003</cx:pt>
          <cx:pt idx="347">-0.040599999999999997</cx:pt>
          <cx:pt idx="348">0.0111</cx:pt>
          <cx:pt idx="349">0.014200000000000001</cx:pt>
          <cx:pt idx="350">-0.0074000000000000003</cx:pt>
          <cx:pt idx="351">-0.0201</cx:pt>
          <cx:pt idx="352">0.0083000000000000001</cx:pt>
          <cx:pt idx="353">-0.0141</cx:pt>
          <cx:pt idx="354">0.010200000000000001</cx:pt>
          <cx:pt idx="355">-0.0339</cx:pt>
          <cx:pt idx="356">0.025899999999999999</cx:pt>
          <cx:pt idx="357">-0.028899999999999999</cx:pt>
          <cx:pt idx="358">0.041700000000000001</cx:pt>
          <cx:pt idx="359">0.058700000000000002</cx:pt>
          <cx:pt idx="360">0.0061999999999999998</cx:pt>
          <cx:pt idx="361">0.045900000000000003</cx:pt>
          <cx:pt idx="362">0.0134</cx:pt>
          <cx:pt idx="363">0.0132</cx:pt>
          <cx:pt idx="364">-0.0061999999999999998</cx:pt>
          <cx:pt idx="365">0.0047000000000000002</cx:pt>
          <cx:pt idx="366">-0.051400000000000001</cx:pt>
          <cx:pt idx="367">0.023199999999999998</cx:pt>
          <cx:pt idx="368">-0.029999999999999999</cx:pt>
          <cx:pt idx="369">0.0177</cx:pt>
          <cx:pt idx="370">0.025399999999999999</cx:pt>
          <cx:pt idx="371">-0.029600000000000001</cx:pt>
          <cx:pt idx="372">0.061100000000000002</cx:pt>
          <cx:pt idx="373">-0.0037000000000000002</cx:pt>
          <cx:pt idx="374">-0.0023</cx:pt>
          <cx:pt idx="375">0.0079000000000000008</cx:pt>
          <cx:pt idx="376">-0.011900000000000001</cx:pt>
          <cx:pt idx="377">0.0106</cx:pt>
          <cx:pt idx="378">0.025600000000000001</cx:pt>
          <cx:pt idx="379">-0.001</cx:pt>
          <cx:pt idx="380">-0.0016000000000000001</cx:pt>
          <cx:pt idx="381">-0.0089999999999999993</cx:pt>
          <cx:pt idx="382">0.023699999999999999</cx:pt>
          <cx:pt idx="383">0.036400000000000002</cx:pt>
          <cx:pt idx="384">-0.021299999999999999</cx:pt>
          <cx:pt idx="385">-0.0057999999999999996</cx:pt>
          <cx:pt idx="386">0.1086</cx:pt>
          <cx:pt idx="387">-0.021600000000000001</cx:pt>
          <cx:pt idx="388">-0.013899999999999999</cx:pt>
          <cx:pt idx="389">0.041500000000000002</cx:pt>
          <cx:pt idx="390">-0.0023</cx:pt>
          <cx:pt idx="391">0.012999999999999999</cx:pt>
          <cx:pt idx="392">0.0048999999999999998</cx:pt>
          <cx:pt idx="393">-0.0135</cx:pt>
          <cx:pt idx="394">0.0094999999999999998</cx:pt>
          <cx:pt idx="395">-0.00020000000000000001</cx:pt>
          <cx:pt idx="396">0.0070000000000000001</cx:pt>
          <cx:pt idx="397">0.0014</cx:pt>
          <cx:pt idx="398">0.016899999999999998</cx:pt>
          <cx:pt idx="399">0.018599999999999998</cx:pt>
          <cx:pt idx="400">-0.0041000000000000003</cx:pt>
          <cx:pt idx="401">-0.0043</cx:pt>
          <cx:pt idx="402">0.0060000000000000001</cx:pt>
          <cx:pt idx="403">-0.0103</cx:pt>
          <cx:pt idx="404">-0.0050000000000000001</cx:pt>
          <cx:pt idx="405">-0.0091999999999999998</cx:pt>
          <cx:pt idx="406">-0.0067999999999999996</cx:pt>
          <cx:pt idx="407">0.017100000000000001</cx:pt>
          <cx:pt idx="408">-0.0071000000000000004</cx:pt>
          <cx:pt idx="409">-0.0023999999999999998</cx:pt>
          <cx:pt idx="410">-0.011900000000000001</cx:pt>
          <cx:pt idx="411">-0.0019</cx:pt>
          <cx:pt idx="412">-0.011900000000000001</cx:pt>
          <cx:pt idx="413">0.0114</cx:pt>
          <cx:pt idx="414">-0.012200000000000001</cx:pt>
          <cx:pt idx="415">-0.0083999999999999995</cx:pt>
          <cx:pt idx="416">-0.0057000000000000002</cx:pt>
          <cx:pt idx="417">0.0054999999999999997</cx:pt>
          <cx:pt idx="418">0.00069999999999999999</cx:pt>
          <cx:pt idx="419">-0.0063</cx:pt>
          <cx:pt idx="420">0.0071000000000000004</cx:pt>
          <cx:pt idx="421">-0.012999999999999999</cx:pt>
          <cx:pt idx="422">-0.0067000000000000002</cx:pt>
          <cx:pt idx="423">0.0012999999999999999</cx:pt>
          <cx:pt idx="424">0.0028999999999999998</cx:pt>
          <cx:pt idx="425">-0.022200000000000001</cx:pt>
          <cx:pt idx="426">-0.0095999999999999992</cx:pt>
          <cx:pt idx="427">-0.0103</cx:pt>
          <cx:pt idx="428">-0.0051000000000000004</cx:pt>
          <cx:pt idx="429">-0.0019</cx:pt>
          <cx:pt idx="430">0</cx:pt>
          <cx:pt idx="431">0.017399999999999999</cx:pt>
          <cx:pt idx="432">-0.00069999999999999999</cx:pt>
          <cx:pt idx="433">-0.014800000000000001</cx:pt>
          <cx:pt idx="434">0.0033999999999999998</cx:pt>
          <cx:pt idx="435">-0.016500000000000001</cx:pt>
          <cx:pt idx="436">-0.0027000000000000001</cx:pt>
          <cx:pt idx="437">-0.017999999999999999</cx:pt>
          <cx:pt idx="438">-0.031</cx:pt>
          <cx:pt idx="439">0.024799999999999999</cx:pt>
          <cx:pt idx="440">-0.0016000000000000001</cx:pt>
          <cx:pt idx="441">-0.0103</cx:pt>
          <cx:pt idx="442">-0.021999999999999999</cx:pt>
          <cx:pt idx="443">0.0309</cx:pt>
          <cx:pt idx="444">0.0088999999999999999</cx:pt>
          <cx:pt idx="445">0.026200000000000001</cx:pt>
          <cx:pt idx="446">0.0201</cx:pt>
          <cx:pt idx="447">-0.039</cx:pt>
          <cx:pt idx="448">0.048099999999999997</cx:pt>
          <cx:pt idx="449">0.020199999999999999</cx:pt>
          <cx:pt idx="450">0.00020000000000000001</cx:pt>
          <cx:pt idx="451">-0.0028999999999999998</cx:pt>
          <cx:pt idx="452">-0.010699999999999999</cx:pt>
          <cx:pt idx="453">0.039100000000000003</cx:pt>
          <cx:pt idx="454">0.0269</cx:pt>
          <cx:pt idx="455">0.00050000000000000001</cx:pt>
          <cx:pt idx="456">-0.0152</cx:pt>
          <cx:pt idx="457">0.032099999999999997</cx:pt>
          <cx:pt idx="458">0.0068999999999999999</cx:pt>
          <cx:pt idx="459">0.0030999999999999999</cx:pt>
          <cx:pt idx="460">0.0051000000000000004</cx:pt>
          <cx:pt idx="461">0.010999999999999999</cx:pt>
          <cx:pt idx="462">-0.00069999999999999999</cx:pt>
          <cx:pt idx="463">0.0224</cx:pt>
          <cx:pt idx="464">-0.0050000000000000001</cx:pt>
          <cx:pt idx="465">0.0064999999999999997</cx:pt>
          <cx:pt idx="466">0.0035000000000000001</cx:pt>
          <cx:pt idx="467">0.0076</cx:pt>
          <cx:pt idx="468">-0.0028</cx:pt>
          <cx:pt idx="469">0.0038</cx:pt>
          <cx:pt idx="470">0.0091999999999999998</cx:pt>
          <cx:pt idx="471">-0.0025000000000000001</cx:pt>
          <cx:pt idx="472">0.0015</cx:pt>
          <cx:pt idx="473">-0.0111</cx:pt>
          <cx:pt idx="474">0.0043</cx:pt>
          <cx:pt idx="475">0.010200000000000001</cx:pt>
          <cx:pt idx="476">0.0015</cx:pt>
          <cx:pt idx="477">-0.00050000000000000001</cx:pt>
          <cx:pt idx="478">0.0035999999999999999</cx:pt>
          <cx:pt idx="479">-0.0054000000000000003</cx:pt>
          <cx:pt idx="480">0.0035999999999999999</cx:pt>
          <cx:pt idx="481">-0.0141</cx:pt>
          <cx:pt idx="482">0.0047999999999999996</cx:pt>
          <cx:pt idx="483">0.015699999999999999</cx:pt>
          <cx:pt idx="484">-0.017000000000000001</cx:pt>
          <cx:pt idx="485">0.0045999999999999999</cx:pt>
          <cx:pt idx="486">-0.0073000000000000001</cx:pt>
          <cx:pt idx="487">-0.001</cx:pt>
          <cx:pt idx="488">-0.012999999999999999</cx:pt>
          <cx:pt idx="489">-0.012999999999999999</cx:pt>
          <cx:pt idx="490">0.021899999999999999</cx:pt>
          <cx:pt idx="491">0.0247</cx:pt>
          <cx:pt idx="492">-0.0035999999999999999</cx:pt>
          <cx:pt idx="493">-0.0041000000000000003</cx:pt>
          <cx:pt idx="494">0.0045999999999999999</cx:pt>
          <cx:pt idx="495">0.0045999999999999999</cx:pt>
          <cx:pt idx="496">0.0074999999999999997</cx:pt>
          <cx:pt idx="497">-0.0058999999999999999</cx:pt>
          <cx:pt idx="498">0.0020999999999999999</cx:pt>
          <cx:pt idx="499">-0.0068999999999999999</cx:pt>
          <cx:pt idx="500">-0.0104</cx:pt>
          <cx:pt idx="501">-0.0121</cx:pt>
          <cx:pt idx="502">-0.0035000000000000001</cx:pt>
          <cx:pt idx="503">-0.0041999999999999997</cx:pt>
          <cx:pt idx="504">0.0073000000000000001</cx:pt>
          <cx:pt idx="505">-0.0054999999999999997</cx:pt>
          <cx:pt idx="506">-0.0015</cx:pt>
          <cx:pt idx="507">0.0022000000000000001</cx:pt>
          <cx:pt idx="508">-0.002</cx:pt>
          <cx:pt idx="509">0.0103</cx:pt>
          <cx:pt idx="510">0.0086</cx:pt>
          <cx:pt idx="511">-0.012800000000000001</cx:pt>
          <cx:pt idx="512">0.0071000000000000004</cx:pt>
          <cx:pt idx="513">0.01</cx:pt>
          <cx:pt idx="514">-0.0195</cx:pt>
          <cx:pt idx="515">0.00050000000000000001</cx:pt>
          <cx:pt idx="516">0.0030000000000000001</cx:pt>
          <cx:pt idx="517">0.030499999999999999</cx:pt>
          <cx:pt idx="518">0.0012999999999999999</cx:pt>
          <cx:pt idx="519">-0.0054000000000000003</cx:pt>
          <cx:pt idx="520">0.0094000000000000004</cx:pt>
          <cx:pt idx="521">-0.0058999999999999999</cx:pt>
          <cx:pt idx="522">0.00050000000000000001</cx:pt>
          <cx:pt idx="523">0.00050000000000000001</cx:pt>
          <cx:pt idx="524">-0.022499999999999999</cx:pt>
          <cx:pt idx="525">0.012800000000000001</cx:pt>
          <cx:pt idx="526">0.0025999999999999999</cx:pt>
          <cx:pt idx="527">0.0092999999999999992</cx:pt>
          <cx:pt idx="528">0.0258</cx:pt>
          <cx:pt idx="529">0.011599999999999999</cx:pt>
          <cx:pt idx="530">0.00029999999999999997</cx:pt>
          <cx:pt idx="531">0.0051000000000000004</cx:pt>
          <cx:pt idx="532">0.0101</cx:pt>
          <cx:pt idx="533">0.0178</cx:pt>
          <cx:pt idx="534">0.0014</cx:pt>
          <cx:pt idx="535">-0.0038999999999999998</cx:pt>
          <cx:pt idx="536">-0.0063</cx:pt>
          <cx:pt idx="537">-0.00059999999999999995</cx:pt>
          <cx:pt idx="538">0.0019</cx:pt>
          <cx:pt idx="539">0.0033</cx:pt>
          <cx:pt idx="540">-0.013899999999999999</cx:pt>
          <cx:pt idx="541">0.010200000000000001</cx:pt>
          <cx:pt idx="542">0.016299999999999999</cx:pt>
          <cx:pt idx="543">0.0016999999999999999</cx:pt>
          <cx:pt idx="544">0.0071000000000000004</cx:pt>
          <cx:pt idx="545">-0.0178</cx:pt>
          <cx:pt idx="546">0.0132</cx:pt>
          <cx:pt idx="547">-0.0067000000000000002</cx:pt>
          <cx:pt idx="548">-0.00059999999999999995</cx:pt>
          <cx:pt idx="549">-0.0011000000000000001</cx:pt>
          <cx:pt idx="550">0.011900000000000001</cx:pt>
          <cx:pt idx="551">0.0135</cx:pt>
          <cx:pt idx="552">0.0066</cx:pt>
          <cx:pt idx="553">-0.0063</cx:pt>
          <cx:pt idx="554">0.013899999999999999</cx:pt>
          <cx:pt idx="555">0.0028999999999999998</cx:pt>
          <cx:pt idx="556">-0.0011999999999999999</cx:pt>
          <cx:pt idx="557">0.0055999999999999999</cx:pt>
          <cx:pt idx="558">-0.0054999999999999997</cx:pt>
          <cx:pt idx="559">0.0263</cx:pt>
          <cx:pt idx="560">-0.0053</cx:pt>
          <cx:pt idx="561">0.0060000000000000001</cx:pt>
          <cx:pt idx="562">-0.0097999999999999997</cx:pt>
          <cx:pt idx="563">0.0020999999999999999</cx:pt>
          <cx:pt idx="564">-0.0047000000000000002</cx:pt>
          <cx:pt idx="565">-0.010200000000000001</cx:pt>
          <cx:pt idx="566">-0.0051999999999999998</cx:pt>
          <cx:pt idx="567">-0.0035000000000000001</cx:pt>
          <cx:pt idx="568">-0.0094999999999999998</cx:pt>
          <cx:pt idx="569">0.0057999999999999996</cx:pt>
          <cx:pt idx="570">-0.00089999999999999998</cx:pt>
          <cx:pt idx="571">0.0083999999999999995</cx:pt>
          <cx:pt idx="572">-0.0088999999999999999</cx:pt>
          <cx:pt idx="573">-0.0066</cx:pt>
          <cx:pt idx="574">0.0043</cx:pt>
          <cx:pt idx="575">-0.0028999999999999998</cx:pt>
          <cx:pt idx="576">0.00089999999999999998</cx:pt>
          <cx:pt idx="577">0.0014</cx:pt>
          <cx:pt idx="578">-0.0043</cx:pt>
          <cx:pt idx="579">-0.022599999999999999</cx:pt>
          <cx:pt idx="580">-0.0028</cx:pt>
          <cx:pt idx="581">0.0011000000000000001</cx:pt>
          <cx:pt idx="582">-0.010500000000000001</cx:pt>
          <cx:pt idx="583">-0.0287</cx:pt>
          <cx:pt idx="584">0.00080000000000000004</cx:pt>
          <cx:pt idx="585">0.02</cx:pt>
          <cx:pt idx="586">0.0019</cx:pt>
          <cx:pt idx="587">-0.00050000000000000001</cx:pt>
          <cx:pt idx="588">-0.0063</cx:pt>
          <cx:pt idx="589">0.00080000000000000004</cx:pt>
          <cx:pt idx="590">-0.0014</cx:pt>
          <cx:pt idx="591">-0.0030000000000000001</cx:pt>
          <cx:pt idx="592">-0.0086</cx:pt>
          <cx:pt idx="593">-0.015599999999999999</cx:pt>
          <cx:pt idx="594">0.0172</cx:pt>
          <cx:pt idx="595">0.0019</cx:pt>
          <cx:pt idx="596">0.0051999999999999998</cx:pt>
          <cx:pt idx="597">-0.0086</cx:pt>
          <cx:pt idx="598">0.0103</cx:pt>
          <cx:pt idx="599">0</cx:pt>
          <cx:pt idx="600">0.0019</cx:pt>
          <cx:pt idx="601">-0.0083999999999999995</cx:pt>
          <cx:pt idx="602">0.0061999999999999998</cx:pt>
          <cx:pt idx="603">-0.0121</cx:pt>
          <cx:pt idx="604">-0.0044999999999999997</cx:pt>
          <cx:pt idx="605">0.019099999999999999</cx:pt>
          <cx:pt idx="606">-0.017100000000000001</cx:pt>
          <cx:pt idx="607">-0.0080000000000000002</cx:pt>
          <cx:pt idx="608">-0.0091999999999999998</cx:pt>
          <cx:pt idx="609">0.0050000000000000001</cx:pt>
          <cx:pt idx="610">-0.022499999999999999</cx:pt>
          <cx:pt idx="611">-0.012800000000000001</cx:pt>
          <cx:pt idx="612">-0.046399999999999997</cx:pt>
          <cx:pt idx="613">-0.0146</cx:pt>
          <cx:pt idx="614">-0.0028999999999999998</cx:pt>
          <cx:pt idx="615">-0.0167</cx:pt>
          <cx:pt idx="616">0.031800000000000002</cx:pt>
          <cx:pt idx="617">0.022599999999999999</cx:pt>
          <cx:pt idx="618">0.0061999999999999998</cx:pt>
          <cx:pt idx="619">-0.017399999999999999</cx:pt>
          <cx:pt idx="620">0.035299999999999998</cx:pt>
          <cx:pt idx="621">0.0287</cx:pt>
          <cx:pt idx="622">0.029000000000000001</cx:pt>
          <cx:pt idx="623">0.019199999999999998</cx:pt>
          <cx:pt idx="624">-0.0019</cx:pt>
          <cx:pt idx="625">0.0022000000000000001</cx:pt>
          <cx:pt idx="626">-0.0048999999999999998</cx:pt>
          <cx:pt idx="627">0.0141</cx:pt>
          <cx:pt idx="628">-0.0035999999999999999</cx:pt>
          <cx:pt idx="629">0.0077999999999999996</cx:pt>
          <cx:pt idx="630">0.018499999999999999</cx:pt>
          <cx:pt idx="631">-0.033399999999999999</cx:pt>
          <cx:pt idx="632">0.028500000000000001</cx:pt>
          <cx:pt idx="633">-0.0247</cx:pt>
          <cx:pt idx="634">-0.0047000000000000002</cx:pt>
          <cx:pt idx="635">-0.013299999999999999</cx:pt>
          <cx:pt idx="636">0.076899999999999996</cx:pt>
          <cx:pt idx="637">0.00029999999999999997</cx:pt>
          <cx:pt idx="638">-0.0252</cx:pt>
          <cx:pt idx="639">0.0315</cx:pt>
          <cx:pt idx="640">-0.0011000000000000001</cx:pt>
          <cx:pt idx="641">0.021100000000000001</cx:pt>
          <cx:pt idx="642">0.0057000000000000002</cx:pt>
          <cx:pt idx="643">-0.0047999999999999996</cx:pt>
          <cx:pt idx="644">-0.052900000000000003</cx:pt>
          <cx:pt idx="645">-0.0129</cx:pt>
          <cx:pt idx="646">-0.0067999999999999996</cx:pt>
          <cx:pt idx="647">0.02</cx:pt>
          <cx:pt idx="648">0.0094000000000000004</cx:pt>
          <cx:pt idx="649">-0.0109</cx:pt>
          <cx:pt idx="650">-0.0082000000000000007</cx:pt>
          <cx:pt idx="651">-0.0040000000000000001</cx:pt>
          <cx:pt idx="652">0.038300000000000001</cx:pt>
          <cx:pt idx="653">-0.0083999999999999995</cx:pt>
          <cx:pt idx="654">-0.0011000000000000001</cx:pt>
          <cx:pt idx="655">0.0022000000000000001</cx:pt>
          <cx:pt idx="656">0.00080000000000000004</cx:pt>
          <cx:pt idx="657">-0.0027000000000000001</cx:pt>
          <cx:pt idx="658">0.0115</cx:pt>
          <cx:pt idx="659">0.0083000000000000001</cx:pt>
          <cx:pt idx="660">-0.015800000000000002</cx:pt>
          <cx:pt idx="661">0.010200000000000001</cx:pt>
          <cx:pt idx="662">0.00029999999999999997</cx:pt>
          <cx:pt idx="663">-0.0089999999999999993</cx:pt>
          <cx:pt idx="664">0.0147</cx:pt>
          <cx:pt idx="665">-0.0060000000000000001</cx:pt>
          <cx:pt idx="666">0.0094000000000000004</cx:pt>
          <cx:pt idx="667">0.0080999999999999996</cx:pt>
          <cx:pt idx="668">-0.0067000000000000002</cx:pt>
          <cx:pt idx="669">-0.0068999999999999999</cx:pt>
          <cx:pt idx="670">0.0064000000000000003</cx:pt>
          <cx:pt idx="671">-0.0167</cx:pt>
          <cx:pt idx="672">-0.0051999999999999998</cx:pt>
          <cx:pt idx="673">0.0011000000000000001</cx:pt>
          <cx:pt idx="674">-0.0048999999999999998</cx:pt>
          <cx:pt idx="675">-0.0014</cx:pt>
          <cx:pt idx="676">0.026100000000000002</cx:pt>
          <cx:pt idx="677">0.0118</cx:pt>
          <cx:pt idx="678">-0.0146</cx:pt>
          <cx:pt idx="679">0.0070000000000000001</cx:pt>
          <cx:pt idx="680">-0.0118</cx:pt>
          <cx:pt idx="681">-0.0011000000000000001</cx:pt>
          <cx:pt idx="682">-0.021499999999999998</cx:pt>
          <cx:pt idx="683">0.0086999999999999994</cx:pt>
          <cx:pt idx="684">-0.0241</cx:pt>
          <cx:pt idx="685">-0.0032000000000000002</cx:pt>
          <cx:pt idx="686">0.0012999999999999999</cx:pt>
          <cx:pt idx="687">-0.0050000000000000001</cx:pt>
          <cx:pt idx="688">-0.0094000000000000004</cx:pt>
          <cx:pt idx="689">-0.0111</cx:pt>
          <cx:pt idx="690">-0.001</cx:pt>
          <cx:pt idx="691">0.0041000000000000003</cx:pt>
          <cx:pt idx="692">0.012</cx:pt>
          <cx:pt idx="693">-0.0025999999999999999</cx:pt>
          <cx:pt idx="694">0.00029999999999999997</cx:pt>
          <cx:pt idx="695">0.0076</cx:pt>
          <cx:pt idx="696">-0.0028999999999999998</cx:pt>
          <cx:pt idx="697">-0.0041999999999999997</cx:pt>
          <cx:pt idx="698">0.0143</cx:pt>
          <cx:pt idx="699">-0.015599999999999999</cx:pt>
          <cx:pt idx="700">-0.0016000000000000001</cx:pt>
          <cx:pt idx="701">0.0047000000000000002</cx:pt>
          <cx:pt idx="702">-0.0047000000000000002</cx:pt>
          <cx:pt idx="703">0.0016000000000000001</cx:pt>
          <cx:pt idx="704">0.001</cx:pt>
          <cx:pt idx="705">-0.0033999999999999998</cx:pt>
          <cx:pt idx="706">-0.0067000000000000002</cx:pt>
          <cx:pt idx="707">-0.0132</cx:pt>
          <cx:pt idx="708">0.0061999999999999998</cx:pt>
          <cx:pt idx="709">0.039399999999999998</cx:pt>
          <cx:pt idx="710">-0.0032000000000000002</cx:pt>
          <cx:pt idx="711">-0.0195</cx:pt>
          <cx:pt idx="712">-0.0038999999999999998</cx:pt>
          <cx:pt idx="713">0.050999999999999997</cx:pt>
          <cx:pt idx="714">0.0051999999999999998</cx:pt>
          <cx:pt idx="715">0.0068999999999999999</cx:pt>
          <cx:pt idx="716">0.0183</cx:pt>
          <cx:pt idx="717">-0.0033999999999999998</cx:pt>
          <cx:pt idx="718">0.013899999999999999</cx:pt>
          <cx:pt idx="719">0.00059999999999999995</cx:pt>
          <cx:pt idx="720">0.040800000000000003</cx:pt>
          <cx:pt idx="721">0.0111</cx:pt>
          <cx:pt idx="722">-0.0086</cx:pt>
          <cx:pt idx="723">-0.0082000000000000007</cx:pt>
          <cx:pt idx="724">-0.013899999999999999</cx:pt>
          <cx:pt idx="725">0</cx:pt>
          <cx:pt idx="726">0.022800000000000001</cx:pt>
          <cx:pt idx="727">0.031800000000000002</cx:pt>
          <cx:pt idx="728">0.0018</cx:pt>
          <cx:pt idx="729">0.018700000000000001</cx:pt>
          <cx:pt idx="730">-0.0086999999999999994</cx:pt>
          <cx:pt idx="731">0.0040000000000000001</cx:pt>
          <cx:pt idx="732">-0.0177</cx:pt>
          <cx:pt idx="733">-0.0103</cx:pt>
          <cx:pt idx="734">-0.0092999999999999992</cx:pt>
          <cx:pt idx="735">0.0054000000000000003</cx:pt>
          <cx:pt idx="736">-0.0094999999999999998</cx:pt>
          <cx:pt idx="737">0.0047999999999999996</cx:pt>
          <cx:pt idx="738">0.0011999999999999999</cx:pt>
          <cx:pt idx="739">-0.011599999999999999</cx:pt>
          <cx:pt idx="740">0.0135</cx:pt>
          <cx:pt idx="741">-0.072900000000000006</cx:pt>
          <cx:pt idx="742">-0.0080000000000000002</cx:pt>
          <cx:pt idx="743">-0.0104</cx:pt>
          <cx:pt idx="744">0.0166</cx:pt>
          <cx:pt idx="745">-0.00059999999999999995</cx:pt>
          <cx:pt idx="746">-0.0041000000000000003</cx:pt>
          <cx:pt idx="747">0</cx:pt>
          <cx:pt idx="748">0.019900000000000001</cx:pt>
          <cx:pt idx="749">-0.071499999999999994</cx:pt>
          <cx:pt idx="750">0.00029999999999999997</cx:pt>
          <cx:pt idx="751">0.0206</cx:pt>
          <cx:pt idx="752">-0.0023</cx:pt>
          <cx:pt idx="753">-0.00029999999999999997</cx:pt>
          <cx:pt idx="754">0.0064999999999999997</cx:pt>
          <cx:pt idx="755">-0.0097999999999999997</cx:pt>
          <cx:pt idx="756">-0.0014</cx:pt>
          <cx:pt idx="757">-0.0103</cx:pt>
          <cx:pt idx="758">0.0083999999999999995</cx:pt>
          <cx:pt idx="759">-0.0044999999999999997</cx:pt>
          <cx:pt idx="760">0.023599999999999999</cx:pt>
          <cx:pt idx="761">-0.0085000000000000006</cx:pt>
          <cx:pt idx="762">-0.019400000000000001</cx:pt>
          <cx:pt idx="763">0.023800000000000002</cx:pt>
          <cx:pt idx="764">0.0067999999999999996</cx:pt>
          <cx:pt idx="765">-0.040300000000000002</cx:pt>
          <cx:pt idx="766">0</cx:pt>
          <cx:pt idx="767">0.023800000000000002</cx:pt>
          <cx:pt idx="768">-0.00059999999999999995</cx:pt>
          <cx:pt idx="769">-0.018700000000000001</cx:pt>
          <cx:pt idx="770">0.0061000000000000004</cx:pt>
          <cx:pt idx="771">0.0055999999999999999</cx:pt>
          <cx:pt idx="772">-0.010699999999999999</cx:pt>
          <cx:pt idx="773">0.025399999999999999</cx:pt>
          <cx:pt idx="774">0.018700000000000001</cx:pt>
          <cx:pt idx="775">0.012200000000000001</cx:pt>
          <cx:pt idx="776">0.017500000000000002</cx:pt>
          <cx:pt idx="777">-0.0126</cx:pt>
          <cx:pt idx="778">-0.022599999999999999</cx:pt>
          <cx:pt idx="779">0.028799999999999999</cx:pt>
          <cx:pt idx="780">-0.0025999999999999999</cx:pt>
          <cx:pt idx="781">-0.012699999999999999</cx:pt>
          <cx:pt idx="782">0.036900000000000002</cx:pt>
          <cx:pt idx="783">-0.0071999999999999998</cx:pt>
          <cx:pt idx="784">0.0229</cx:pt>
          <cx:pt idx="785">0.029499999999999998</cx:pt>
          <cx:pt idx="786">-0.027799999999999998</cx:pt>
          <cx:pt idx="787">0.0276</cx:pt>
          <cx:pt idx="788">0.023400000000000001</cx:pt>
          <cx:pt idx="789">0.035200000000000002</cx:pt>
          <cx:pt idx="790">-0.027099999999999999</cx:pt>
          <cx:pt idx="791">-0.001</cx:pt>
          <cx:pt idx="792">0.0574</cx:pt>
          <cx:pt idx="793">-0.0269</cx:pt>
          <cx:pt idx="794">0.067400000000000002</cx:pt>
          <cx:pt idx="795">0.0018</cx:pt>
          <cx:pt idx="796">0.042200000000000001</cx:pt>
          <cx:pt idx="797">-0.0178</cx:pt>
          <cx:pt idx="798">-0.0465</cx:pt>
          <cx:pt idx="799">-0.059999999999999998</cx:pt>
          <cx:pt idx="800">0.0061999999999999998</cx:pt>
          <cx:pt idx="801">0.065699999999999995</cx:pt>
          <cx:pt idx="802">-0.077399999999999997</cx:pt>
          <cx:pt idx="803">0.089599999999999999</cx:pt>
          <cx:pt idx="804">-0.066900000000000001</cx:pt>
          <cx:pt idx="805">-0.069800000000000001</cx:pt>
          <cx:pt idx="806">0.0247</cx:pt>
          <cx:pt idx="807">-0.0361</cx:pt>
          <cx:pt idx="808">-0.012200000000000001</cx:pt>
          <cx:pt idx="809">-0.026100000000000002</cx:pt>
          <cx:pt idx="810">0.061499999999999999</cx:pt>
          <cx:pt idx="811">-0.0166</cx:pt>
          <cx:pt idx="812">0.0436</cx:pt>
          <cx:pt idx="813">-0.0201</cx:pt>
          <cx:pt idx="814">-0.017600000000000001</cx:pt>
          <cx:pt idx="815">0.023300000000000001</cx:pt>
          <cx:pt idx="816">-0.021600000000000001</cx:pt>
          <cx:pt idx="817">-0.0292</cx:pt>
          <cx:pt idx="818">-0.0035000000000000001</cx:pt>
          <cx:pt idx="819">-0.010500000000000001</cx:pt>
          <cx:pt idx="820">-0.0025999999999999999</cx:pt>
          <cx:pt idx="821">-0.0051999999999999998</cx:pt>
          <cx:pt idx="822">-0.0114</cx:pt>
          <cx:pt idx="823">-0.021499999999999998</cx:pt>
          <cx:pt idx="824">-0.0091000000000000004</cx:pt>
          <cx:pt idx="825">0.0074999999999999997</cx:pt>
          <cx:pt idx="826">-0.0064000000000000003</cx:pt>
          <cx:pt idx="827">-0.0054999999999999997</cx:pt>
          <cx:pt idx="828">0.0025000000000000001</cx:pt>
          <cx:pt idx="829">0.0126</cx:pt>
          <cx:pt idx="830">0.0047999999999999996</cx:pt>
          <cx:pt idx="831">0.0074000000000000003</cx:pt>
          <cx:pt idx="832">0.0045999999999999999</cx:pt>
          <cx:pt idx="833">-0.0135</cx:pt>
          <cx:pt idx="834">-0.0147</cx:pt>
          <cx:pt idx="835">-0.0504</cx:pt>
          <cx:pt idx="836">0.0085000000000000006</cx:pt>
          <cx:pt idx="837">-0.0218</cx:pt>
          <cx:pt idx="838">0.0129</cx:pt>
          <cx:pt idx="839">-0.0037000000000000002</cx:pt>
          <cx:pt idx="840">-0.0041999999999999997</cx:pt>
          <cx:pt idx="841">-0.0025999999999999999</cx:pt>
          <cx:pt idx="842">-0.0012999999999999999</cx:pt>
          <cx:pt idx="843">0.014999999999999999</cx:pt>
          <cx:pt idx="844">0.0166</cx:pt>
          <cx:pt idx="845">-0.0019</cx:pt>
          <cx:pt idx="846">0.0152</cx:pt>
          <cx:pt idx="847">-0.0043</cx:pt>
          <cx:pt idx="848">0.0082000000000000007</cx:pt>
          <cx:pt idx="849">-0.0035000000000000001</cx:pt>
          <cx:pt idx="850">-0.0011000000000000001</cx:pt>
          <cx:pt idx="851">-0.0054000000000000003</cx:pt>
          <cx:pt idx="852">-0.0011000000000000001</cx:pt>
        </cx:lvl>
      </cx:numDim>
    </cx:data>
  </cx:chartData>
  <cx:chart>
    <cx:title pos="t" align="ctr" overlay="0">
      <cx:tx>
        <cx:txData>
          <cx:v/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pt-PT" sz="1400" b="0" i="0" u="none" strike="noStrike" baseline="0" dirty="0">
            <a:solidFill>
              <a:sysClr val="windowText" lastClr="000000">
                <a:lumMod val="65000"/>
                <a:lumOff val="35000"/>
              </a:sysClr>
            </a:solidFill>
            <a:latin typeface="Calibri" panose="020F0502020204030204"/>
          </a:endParaRPr>
        </a:p>
      </cx:txPr>
    </cx:title>
    <cx:plotArea>
      <cx:plotAreaRegion>
        <cx:series layoutId="clusteredColumn" uniqueId="{0D05B838-9A04-4D6A-8805-5C7795C3BCE7}">
          <cx:tx>
            <cx:txData>
              <cx:f>'PFE Dados Históricos'!$H$1</cx:f>
              <cx:v>Var. %</cx:v>
            </cx:txData>
          </cx:tx>
          <cx:dataLabels pos="inEnd">
            <cx:visibility seriesName="0" categoryName="0" value="1"/>
          </cx:dataLabels>
          <cx:dataId val="0"/>
          <cx:layoutPr>
            <cx:binning intervalClosed="r">
              <cx:binCount val="18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Intercalar1!$B$2:$B$31</cx:f>
        <cx:lvl ptCount="30">
          <cx:pt idx="0">VNAn</cx:pt>
          <cx:pt idx="1">VOWG</cx:pt>
          <cx:pt idx="2">VOWG_p</cx:pt>
          <cx:pt idx="3">VZ</cx:pt>
          <cx:pt idx="4">VUAA.L</cx:pt>
          <cx:pt idx="5">VHYL.L</cx:pt>
          <cx:pt idx="6">O2Dn.DE</cx:pt>
          <cx:pt idx="7">TROW.O</cx:pt>
          <cx:pt idx="8">PAH3d.BS</cx:pt>
          <cx:pt idx="9">NIO</cx:pt>
          <cx:pt idx="10">MSFT.O</cx:pt>
          <cx:pt idx="11">SXR8.DE</cx:pt>
          <cx:pt idx="12">EQQQ.L</cx:pt>
          <cx:pt idx="13">LHAG</cx:pt>
          <cx:pt idx="14">DBKGn</cx:pt>
          <cx:pt idx="15">CSCO.O</cx:pt>
          <cx:pt idx="16">CABK</cx:pt>
          <cx:pt idx="17">BNTX.O</cx:pt>
          <cx:pt idx="18">BMWG</cx:pt>
          <cx:pt idx="19">BARC.L</cx:pt>
          <cx:pt idx="20">BNC.L</cx:pt>
          <cx:pt idx="21">T</cx:pt>
          <cx:pt idx="22">AER</cx:pt>
          <cx:pt idx="23">SFT.O</cx:pt>
          <cx:pt idx="24">PLTR.K</cx:pt>
          <cx:pt idx="25">PFE</cx:pt>
          <cx:pt idx="26">AMD.O</cx:pt>
          <cx:pt idx="27">NVDA.O</cx:pt>
          <cx:pt idx="28">MRNA.O</cx:pt>
          <cx:pt idx="29">UBSG.S</cx:pt>
        </cx:lvl>
      </cx:strDim>
      <cx:numDim type="size">
        <cx:f>Intercalar1!$H$2:$H$31</cx:f>
        <cx:lvl ptCount="30" formatCode="0,00%">
          <cx:pt idx="0">0.0029282122501448314</cx:pt>
          <cx:pt idx="1">0.076036771402989894</cx:pt>
          <cx:pt idx="2">0.0771413008035126</cx:pt>
          <cx:pt idx="3">0.02347758669620802</cx:pt>
          <cx:pt idx="4">0.090728366190041945</cx:pt>
          <cx:pt idx="5">0.031322551850728519</cx:pt>
          <cx:pt idx="6">0.02461020030630507</cx:pt>
          <cx:pt idx="7">0.0052923265653853375</cx:pt>
          <cx:pt idx="8">0.022868190333638516</cx:pt>
          <cx:pt idx="9">0.015109397196081903</cx:pt>
          <cx:pt idx="10">0.035416761994458014</cx:pt>
          <cx:pt idx="11">0.082326949260311061</cx:pt>
          <cx:pt idx="12">0.055725962778477696</cx:pt>
          <cx:pt idx="13">0.019291855630180509</cx:pt>
          <cx:pt idx="14">0.0088155958226827195</cx:pt>
          <cx:pt idx="15">0.018240739014034741</cx:pt>
          <cx:pt idx="16">0.010849227852949256</cx:pt>
          <cx:pt idx="17">0.12790349970064108</cx:pt>
          <cx:pt idx="18">0.025225194075586859</cx:pt>
          <cx:pt idx="19">0.021538735806484511</cx:pt>
          <cx:pt idx="20">0.0081312138459601526</cx:pt>
          <cx:pt idx="21">0.01376504366487865</cx:pt>
          <cx:pt idx="22">0.020012773423907768</cx:pt>
          <cx:pt idx="23">0.070260715735159171</cx:pt>
          <cx:pt idx="24">0.029354460308698309</cx:pt>
          <cx:pt idx="25">0.036186902103946733</cx:pt>
          <cx:pt idx="26">0.013245225852581364</cx:pt>
          <cx:pt idx="27">0.018309939200821815</cx:pt>
          <cx:pt idx="28">0.0044149676551603571</cx:pt>
          <cx:pt idx="29">0.011469332678042829</cx:pt>
        </cx:lvl>
      </cx:numDim>
    </cx:data>
  </cx:chartData>
  <cx:chart>
    <cx:title pos="t" align="ctr" overlay="0">
      <cx:tx>
        <cx:txData>
          <cx:v>Portefólio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pt-PT" sz="1800" b="1" i="0" u="none" strike="noStrike" baseline="0" dirty="0">
              <a:solidFill>
                <a:sysClr val="windowText" lastClr="000000">
                  <a:lumMod val="75000"/>
                  <a:lumOff val="25000"/>
                </a:sysClr>
              </a:solidFill>
              <a:latin typeface="Calibri" panose="020F0502020204030204"/>
            </a:rPr>
            <a:t>Portefólio</a:t>
          </a:r>
        </a:p>
      </cx:txPr>
    </cx:title>
    <cx:plotArea>
      <cx:plotAreaRegion>
        <cx:series layoutId="treemap" uniqueId="{4DED4F48-2D6D-4DF7-808C-495FFFE5B2BA}">
          <cx:dataLabels pos="ctr">
            <cx:visibility seriesName="0" categoryName="1" value="1"/>
            <cx:separator>, </cx:separator>
          </cx:dataLabels>
          <cx:dataId val="0"/>
          <cx:layoutPr>
            <cx:parentLabelLayout val="overlapping"/>
          </cx:layoutPr>
        </cx:series>
      </cx:plotAreaRegion>
    </cx:plotArea>
    <cx:legend pos="r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pt-PT" sz="1197" b="0" i="0" u="none" strike="noStrike" baseline="0">
            <a:solidFill>
              <a:prstClr val="black">
                <a:lumMod val="75000"/>
                <a:lumOff val="25000"/>
              </a:prstClr>
            </a:solidFill>
            <a:latin typeface="Calibri" panose="020F050202020403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11">
  <cs:axisTitle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88B5D-5A2C-925A-DC28-B87BF1D3A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442BA7-65E3-DC9C-2CC2-CEE3611DA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4E4F759-CF46-9C1B-785A-6DE967D9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CF7E6D1-2EA9-8715-72B6-FE5A76E2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AC27853-8E3F-119D-37E1-0413F33A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3E98D-0DE2-8758-3995-FE3E0256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3593999-6144-F4C6-A4FA-E4603F48EE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F635C5-4C8D-A2C8-5525-63ABD000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FD6CE7C-92D8-258F-939D-FE1C4A47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9EC7BF5-7E5D-C751-BBF1-3DFE65E1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23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3EA16F-6E69-99CD-CB94-1CA4B3F5C2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088D13D-BCEF-B0A4-D2EC-67E1FD7E3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C991537-6673-7DB9-433B-DBC3E5C3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F05F21-A4FC-3D3B-CAD5-A632D067E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134ED7C-90EE-E57F-597D-BF8CCC1C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74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B8EFE-9F4D-D084-04AC-371FFD21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346112E-5021-0A9D-B7E5-B5BA53A16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460ED59-D067-13AE-4F22-B33DCFAFB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02D2E9F-C525-661A-860C-34E5E56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A4E5249-CA2F-9A29-2A75-85FF9A98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58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EA383-2291-DCE0-A756-A9865073A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4C77655-EB29-3E41-1B06-6238FEEE9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CDE5E51-77BE-0D6B-B5A5-D8FBFBE1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99E7BD7-14D9-6017-308C-A78235B61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CD14165-F385-6394-1343-A029860F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335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BD33D-6FBA-097D-E7BF-92A84F76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BC717D9-CA67-48EC-8D7D-90F321162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DF9E378-AA62-79E5-0201-92EAFC42C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5C0C705-06EB-FB3E-81F3-A5860570D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7F72210-1B9A-A91B-28F6-4CF204A7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AA56BC8-D19A-4233-CA49-77FE2FE9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927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08FA2-B029-201E-3BD5-AED8B50C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536F670-78BC-DEE9-65C2-0BA8EC955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1AB84C2-BF92-FF20-2099-E96B907D0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F69BE99-1EC7-5EF9-3B26-4C7E0AA06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8C7C55B-D5E1-12A4-99EA-36F0E0890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786A4BBF-629E-BD82-C182-1E530096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F2D32AB-2FC0-4170-2238-E8C11E63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BECA709-6D61-FDEC-FB1E-D6AAA6993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14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F50CB-7C78-8EF5-E490-B03696446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EEE77CA-3F86-20B1-D8DF-97886B6D1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49D24B3-CD7C-9F54-BE36-55DDB784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5D9D421-2429-8C6C-E572-3565EE9D8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18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1696480F-DFFB-4FBA-8A8C-898096E1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EDBFCF12-93C3-084F-1EBC-51473B9F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3EE7BC9-758A-CF0C-199C-BD45CD1B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04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AB568-6BF3-6D52-45B1-F2E288F9A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7C58AF5-5537-2588-7D00-EE7A4ABA4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230D90A-9779-432F-B907-7DBA2FC35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336693A-3D55-0E19-A997-901EB061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70C05B-0D51-AD89-562B-11BA9DB28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D3B869F-E8D4-5499-B535-FD539B87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197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9E5B-F121-BE0F-183C-81882B998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5436442A-2828-96C8-7EDA-CD8FCE1B3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8172A92-91BE-C34B-BEB9-241F61122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F5EDC4E-BA15-7230-EE64-F44B6089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5060497-8645-C5ED-8E36-0B2C1E2FF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5500D3D-C8B6-CC19-6E37-F9A7737F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66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A11F2AF-3DA9-A4FF-CE17-6AF5C3592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de-DE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6AE600B-2BF6-5013-0245-7DFF35E62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de-DE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95AEE63-F93D-F121-2999-FB9D410734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491E5-24D8-43F6-B070-00832498F41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E5A68A9-ED40-D7FC-15C3-F1AA37249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326B3A4-90C9-E599-4E02-E2A9B7A9F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967A6-AA23-4D75-9691-1537118368D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0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áficos financeiros num ecrã escuro">
            <a:extLst>
              <a:ext uri="{FF2B5EF4-FFF2-40B4-BE49-F238E27FC236}">
                <a16:creationId xmlns:a16="http://schemas.microsoft.com/office/drawing/2014/main" id="{A3C10325-F8E2-DD50-EF35-CD026F857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5193731"/>
            <a:ext cx="10515600" cy="794064"/>
          </a:xfr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>
                <a:solidFill>
                  <a:srgbClr val="FFFFFF"/>
                </a:solidFill>
              </a:rPr>
              <a:t>Exploração e visualização de dados</a:t>
            </a:r>
          </a:p>
        </p:txBody>
      </p:sp>
    </p:spTree>
    <p:extLst>
      <p:ext uri="{BB962C8B-B14F-4D97-AF65-F5344CB8AC3E}">
        <p14:creationId xmlns:p14="http://schemas.microsoft.com/office/powerpoint/2010/main" val="1520565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BE3FC-B272-EDBB-1B35-72CAB38D7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819" y="223714"/>
            <a:ext cx="6836362" cy="594360"/>
          </a:xfrm>
        </p:spPr>
        <p:txBody>
          <a:bodyPr>
            <a:noAutofit/>
          </a:bodyPr>
          <a:lstStyle/>
          <a:p>
            <a:pPr algn="ctr"/>
            <a:r>
              <a:rPr lang="pt-PT" sz="4000" dirty="0"/>
              <a:t>Distribuição da variação diária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C7F3B2-29B2-15A8-521B-1A916C15B7CC}"/>
              </a:ext>
            </a:extLst>
          </p:cNvPr>
          <p:cNvSpPr txBox="1"/>
          <p:nvPr/>
        </p:nvSpPr>
        <p:spPr>
          <a:xfrm>
            <a:off x="7112572" y="3032609"/>
            <a:ext cx="507942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Gráfico: Histograma;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Assemelha-se a uma Distribuição Normal.</a:t>
            </a: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9" name="Marcador de Posição de Conteúdo 8">
                <a:extLst>
                  <a:ext uri="{FF2B5EF4-FFF2-40B4-BE49-F238E27FC236}">
                    <a16:creationId xmlns:a16="http://schemas.microsoft.com/office/drawing/2014/main" id="{5D1612B1-79CE-4002-A151-704B465D5B8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96595563"/>
                  </p:ext>
                </p:extLst>
              </p:nvPr>
            </p:nvGraphicFramePr>
            <p:xfrm>
              <a:off x="236284" y="1147635"/>
              <a:ext cx="6172200" cy="48736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9" name="Marcador de Posição de Conteúdo 8">
                <a:extLst>
                  <a:ext uri="{FF2B5EF4-FFF2-40B4-BE49-F238E27FC236}">
                    <a16:creationId xmlns:a16="http://schemas.microsoft.com/office/drawing/2014/main" id="{5D1612B1-79CE-4002-A151-704B465D5B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284" y="1147635"/>
                <a:ext cx="6172200" cy="4873625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14B0425E-16BA-01F7-2D08-EE6CE46B9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75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BA4B36D-62C8-1981-EB03-67F75C6B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-171735"/>
            <a:ext cx="10515600" cy="1505883"/>
          </a:xfrm>
        </p:spPr>
        <p:txBody>
          <a:bodyPr anchor="ctr">
            <a:normAutofit/>
          </a:bodyPr>
          <a:lstStyle/>
          <a:p>
            <a:pPr algn="ctr"/>
            <a:r>
              <a:rPr lang="pt-PT" sz="4000" dirty="0"/>
              <a:t>Cotações diárias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76B683CD-DCCF-47DE-AD1A-2C92ECECA2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58967"/>
              </p:ext>
            </p:extLst>
          </p:nvPr>
        </p:nvGraphicFramePr>
        <p:xfrm>
          <a:off x="167148" y="1334148"/>
          <a:ext cx="7981335" cy="4450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6DD95975-33F6-2911-0FD1-95E78F613784}"/>
              </a:ext>
            </a:extLst>
          </p:cNvPr>
          <p:cNvSpPr txBox="1"/>
          <p:nvPr/>
        </p:nvSpPr>
        <p:spPr>
          <a:xfrm>
            <a:off x="8349749" y="2494354"/>
            <a:ext cx="363793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de Velas;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feito em Excel;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Cotações Diárias desde 03/04/2023 até 21/05/2023.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4DEA38F-FCEC-C669-51D2-068EF27C7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60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EFDDE469-96A9-1795-0DB1-226F874FB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"/>
          <a:stretch/>
        </p:blipFill>
        <p:spPr>
          <a:xfrm>
            <a:off x="0" y="1325880"/>
            <a:ext cx="12201248" cy="4206564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1F2432E-8CD2-6DD3-FA8B-F20398F7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04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F6F5FB0-408B-396B-D830-FBBEFE04D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88936"/>
            <a:ext cx="12227255" cy="5680128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7D41F66-DAA0-B186-3BB5-49FB5237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49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6D23B9A-11DA-4CA2-C023-CEE4C19BC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09838"/>
            <a:ext cx="12192000" cy="5638323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D7D22D0-2913-D950-9766-59B57961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3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620DDA47-C280-7D07-7F94-02B435E7E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6" y="615338"/>
            <a:ext cx="12167187" cy="5627324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FF5E9DA-8D09-B7DD-CF1A-1B56E8CBA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27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91A3E90-D087-8A79-6DFD-582BCDFD7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04434"/>
            <a:ext cx="12215371" cy="5649132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F64CB16-C6D4-EAB9-5D94-04EBA88A1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59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341" y="911795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Otimização de uma carteira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09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91F7C4-DA1E-1444-CB8D-CEB2A305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880" y="10228"/>
            <a:ext cx="5814240" cy="894262"/>
          </a:xfrm>
        </p:spPr>
        <p:txBody>
          <a:bodyPr anchor="b">
            <a:normAutofit/>
          </a:bodyPr>
          <a:lstStyle/>
          <a:p>
            <a:pPr algn="ctr"/>
            <a:r>
              <a:rPr lang="pt-PT" sz="4000" dirty="0"/>
              <a:t>Recolha da informação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A1169BA-1065-D14A-205A-E406B760B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279" y="1931311"/>
            <a:ext cx="6558506" cy="149768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1600" dirty="0"/>
              <a:t>Como os ativos têm cotações em moedas diferentes, foi preciso retirar informação das cotações das diferentes moedas ao mercado cambial.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E3E17A3-D48A-BE71-0AB7-3DDE5774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885" y="3540864"/>
            <a:ext cx="6820900" cy="1466492"/>
          </a:xfrm>
          <a:prstGeom prst="rect">
            <a:avLst/>
          </a:prstGeom>
        </p:spPr>
      </p:pic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7B83C7B-6C74-4729-4757-90029BB0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3" y="1426465"/>
            <a:ext cx="4941246" cy="46077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1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57717-3699-5CA1-C921-ACC9FB390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616" y="198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Transformar a informação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857A9E2F-8CBC-D4F8-97B1-E8741AB71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995" b="6529"/>
          <a:stretch/>
        </p:blipFill>
        <p:spPr>
          <a:xfrm>
            <a:off x="0" y="2185416"/>
            <a:ext cx="12192000" cy="3297679"/>
          </a:xfrm>
        </p:spPr>
      </p:pic>
      <p:pic>
        <p:nvPicPr>
          <p:cNvPr id="6" name="Marcador de Posição de Conteúdo 4">
            <a:extLst>
              <a:ext uri="{FF2B5EF4-FFF2-40B4-BE49-F238E27FC236}">
                <a16:creationId xmlns:a16="http://schemas.microsoft.com/office/drawing/2014/main" id="{7CE5FF0F-0D40-C822-F783-27EA3900E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5416"/>
            <a:ext cx="12220832" cy="3297679"/>
          </a:xfrm>
          <a:prstGeom prst="rect">
            <a:avLst/>
          </a:prstGeom>
        </p:spPr>
      </p:pic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B5F21E85-52DE-445D-AF82-7472A0B92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989" b="12162"/>
          <a:stretch/>
        </p:blipFill>
        <p:spPr>
          <a:xfrm>
            <a:off x="0" y="2214912"/>
            <a:ext cx="12220832" cy="329767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B8CF8E5-199D-8D2D-5D83-C789788B1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4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9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DFDB32-70EA-7C68-5DD8-DCA2FD5AF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198" y="88838"/>
            <a:ext cx="4959603" cy="8831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ea typeface="+mj-ea"/>
                <a:cs typeface="+mj-cs"/>
              </a:rPr>
              <a:t>Recolha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A90A-FDD2-DCA7-F15C-9927DBC35C68}"/>
              </a:ext>
            </a:extLst>
          </p:cNvPr>
          <p:cNvSpPr txBox="1"/>
          <p:nvPr/>
        </p:nvSpPr>
        <p:spPr>
          <a:xfrm>
            <a:off x="830959" y="1879541"/>
            <a:ext cx="4959603" cy="20577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Dados referentes às cotações da Pfizer;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Fonte dos Dados: </a:t>
            </a:r>
            <a:r>
              <a:rPr lang="pt-PT" sz="1600" dirty="0" err="1"/>
              <a:t>Investing</a:t>
            </a:r>
            <a:r>
              <a:rPr lang="pt-PT" sz="1600" dirty="0"/>
              <a:t>;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Extração de dados desde 01/01/2020 até 22/05/2023.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PT" sz="1600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2E7ABBDD-E2C6-2BE1-EEF3-CC23B785F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2031" y="1386079"/>
            <a:ext cx="5201023" cy="4264838"/>
          </a:xfrm>
          <a:prstGeom prst="rect">
            <a:avLst/>
          </a:prstGeom>
        </p:spPr>
      </p:pic>
      <p:sp>
        <p:nvSpPr>
          <p:cNvPr id="103" name="Rectangle 9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m Tipo de letra, Gráficos, logótipo, design gráfico&#10;&#10;Descrição gerada automaticamente">
            <a:extLst>
              <a:ext uri="{FF2B5EF4-FFF2-40B4-BE49-F238E27FC236}">
                <a16:creationId xmlns:a16="http://schemas.microsoft.com/office/drawing/2014/main" id="{05A1AE84-8196-B917-4FFF-4527C09FC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07" y="4158678"/>
            <a:ext cx="3255810" cy="179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8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A3BBA-08A1-55A3-2CFA-D38E913C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Resultados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D8E2BD8-4B91-0E64-9BBD-42ACC53A1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405" r="15797"/>
          <a:stretch/>
        </p:blipFill>
        <p:spPr>
          <a:xfrm>
            <a:off x="189878" y="1600200"/>
            <a:ext cx="11812244" cy="4272530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CC573AA-CD5E-710B-B830-AE3B6DB12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05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750C025-78DF-78FE-7E60-95E206A6D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8210" y="2549533"/>
            <a:ext cx="2495580" cy="175893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BA6EDFF-5A73-7C20-12C0-84271C1E6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B7D0E8D-B4D7-90E9-1842-EFFC43209610}"/>
              </a:ext>
            </a:extLst>
          </p:cNvPr>
          <p:cNvSpPr/>
          <p:nvPr/>
        </p:nvSpPr>
        <p:spPr>
          <a:xfrm>
            <a:off x="1965960" y="201168"/>
            <a:ext cx="566928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15C752F8-0A56-DC7A-E360-EB9E6DF2878C}"/>
              </a:ext>
            </a:extLst>
          </p:cNvPr>
          <p:cNvCxnSpPr>
            <a:stCxn id="9" idx="2"/>
          </p:cNvCxnSpPr>
          <p:nvPr/>
        </p:nvCxnSpPr>
        <p:spPr>
          <a:xfrm>
            <a:off x="2249424" y="467707"/>
            <a:ext cx="2441448" cy="19554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B2F8B25D-6648-DC09-E27C-1D139D8AB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0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177F7F65-1BF5-44E3-98B0-4B13DA93D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692" y="1152144"/>
            <a:ext cx="9694616" cy="5212252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4ED9744-D597-A91A-EEC3-57DEFE7C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1871C59-712F-D8B6-8BD2-BD6312823BAC}"/>
              </a:ext>
            </a:extLst>
          </p:cNvPr>
          <p:cNvSpPr/>
          <p:nvPr/>
        </p:nvSpPr>
        <p:spPr>
          <a:xfrm>
            <a:off x="2514600" y="201168"/>
            <a:ext cx="1325880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7474CDF6-5C17-90A0-F24A-3E80407F40DC}"/>
              </a:ext>
            </a:extLst>
          </p:cNvPr>
          <p:cNvCxnSpPr>
            <a:cxnSpLocks/>
          </p:cNvCxnSpPr>
          <p:nvPr/>
        </p:nvCxnSpPr>
        <p:spPr>
          <a:xfrm>
            <a:off x="3072384" y="467707"/>
            <a:ext cx="0" cy="5670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44FFC0D5-5890-77FF-83B3-26B3A2ED4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5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EB9F074-F15C-937D-A0EF-1B9E249C6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7737" y="881436"/>
            <a:ext cx="8796525" cy="5485110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DEF9CF4-7B17-3057-591A-5D3CF4B1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461C45A-2D29-479C-5A58-78279639A14E}"/>
              </a:ext>
            </a:extLst>
          </p:cNvPr>
          <p:cNvSpPr/>
          <p:nvPr/>
        </p:nvSpPr>
        <p:spPr>
          <a:xfrm>
            <a:off x="3831336" y="211675"/>
            <a:ext cx="1005840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4EBFC338-F32A-2F28-6A57-9AFE4E358035}"/>
              </a:ext>
            </a:extLst>
          </p:cNvPr>
          <p:cNvCxnSpPr>
            <a:cxnSpLocks/>
          </p:cNvCxnSpPr>
          <p:nvPr/>
        </p:nvCxnSpPr>
        <p:spPr>
          <a:xfrm>
            <a:off x="4315968" y="469070"/>
            <a:ext cx="0" cy="312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08A1A088-5DAB-13FA-CF5F-9AAB06262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5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6D751B4-8C22-3CA6-917D-0B295A3DC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5983" y="835789"/>
            <a:ext cx="4686594" cy="5541264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03644A7-FDE8-E9E9-DEB3-2A3CBC91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C62B813-3FE6-8F22-DAE5-669F8DC0DB77}"/>
              </a:ext>
            </a:extLst>
          </p:cNvPr>
          <p:cNvSpPr/>
          <p:nvPr/>
        </p:nvSpPr>
        <p:spPr>
          <a:xfrm>
            <a:off x="4828031" y="201168"/>
            <a:ext cx="1856231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FCBAC20D-D7F6-DEBF-6982-63FB9E7A635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669280" y="467707"/>
            <a:ext cx="0" cy="3680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B96C1091-90D3-315C-6FD7-7AE12A2EF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9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B4789543-CFF7-1F23-DEF3-1ABA8017C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3416" y="1024128"/>
            <a:ext cx="5285168" cy="5321122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B3FBCC1-8006-B44E-8E18-1354A58BF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2115DB0-5665-9EE6-E48E-9297EB748A42}"/>
              </a:ext>
            </a:extLst>
          </p:cNvPr>
          <p:cNvSpPr/>
          <p:nvPr/>
        </p:nvSpPr>
        <p:spPr>
          <a:xfrm>
            <a:off x="6647687" y="211675"/>
            <a:ext cx="1856231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4BD03A17-E20B-C476-A34A-1063EC5BE6BC}"/>
              </a:ext>
            </a:extLst>
          </p:cNvPr>
          <p:cNvCxnSpPr>
            <a:cxnSpLocks/>
          </p:cNvCxnSpPr>
          <p:nvPr/>
        </p:nvCxnSpPr>
        <p:spPr>
          <a:xfrm flipH="1">
            <a:off x="6793992" y="478214"/>
            <a:ext cx="676656" cy="545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689798D3-4C77-7B8A-6FE4-0B810B57E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7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BC6B67F-E5DA-1ECD-0425-E64256863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0590" y="910610"/>
            <a:ext cx="7430820" cy="5457299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C3F148-89B9-2351-6D37-434527CB9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B783E35-174D-9342-8CD0-BFD6ECD8BBB9}"/>
              </a:ext>
            </a:extLst>
          </p:cNvPr>
          <p:cNvSpPr/>
          <p:nvPr/>
        </p:nvSpPr>
        <p:spPr>
          <a:xfrm>
            <a:off x="8476488" y="210312"/>
            <a:ext cx="914399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1D50C28F-A631-022C-CC0E-94E56D3894A9}"/>
              </a:ext>
            </a:extLst>
          </p:cNvPr>
          <p:cNvCxnSpPr>
            <a:cxnSpLocks/>
          </p:cNvCxnSpPr>
          <p:nvPr/>
        </p:nvCxnSpPr>
        <p:spPr>
          <a:xfrm flipH="1">
            <a:off x="6958739" y="476851"/>
            <a:ext cx="1956661" cy="4246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B9D88CEA-620B-A5D0-AC84-EEAFF726D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3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8FE9A41-3D55-E037-56F2-58A4C5B05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548" y="1088136"/>
            <a:ext cx="6120904" cy="5243958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537C7F-0DCF-DB92-509A-7D21F89B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73C02ED-E712-1531-4474-A5327B8123FB}"/>
              </a:ext>
            </a:extLst>
          </p:cNvPr>
          <p:cNvSpPr/>
          <p:nvPr/>
        </p:nvSpPr>
        <p:spPr>
          <a:xfrm>
            <a:off x="9390887" y="211675"/>
            <a:ext cx="1280161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D74FE742-3C73-6D18-4B9F-0C554448A3E6}"/>
              </a:ext>
            </a:extLst>
          </p:cNvPr>
          <p:cNvCxnSpPr>
            <a:cxnSpLocks/>
          </p:cNvCxnSpPr>
          <p:nvPr/>
        </p:nvCxnSpPr>
        <p:spPr>
          <a:xfrm flipH="1">
            <a:off x="7020732" y="478214"/>
            <a:ext cx="3001092" cy="4826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D5AFABE8-8D66-4F31-D233-D6005D156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5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E1CD897-2214-C8DA-BE77-7B378D845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991" y="820554"/>
            <a:ext cx="6296757" cy="5449824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35322DD-9065-3665-B893-0FB394F3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BF345D5-5461-8D9F-2830-C8098A4630EA}"/>
              </a:ext>
            </a:extLst>
          </p:cNvPr>
          <p:cNvSpPr/>
          <p:nvPr/>
        </p:nvSpPr>
        <p:spPr>
          <a:xfrm>
            <a:off x="10652760" y="211675"/>
            <a:ext cx="722376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CFB6380E-B8B3-FDB7-E382-F986C171EB4D}"/>
              </a:ext>
            </a:extLst>
          </p:cNvPr>
          <p:cNvCxnSpPr>
            <a:cxnSpLocks/>
          </p:cNvCxnSpPr>
          <p:nvPr/>
        </p:nvCxnSpPr>
        <p:spPr>
          <a:xfrm flipH="1">
            <a:off x="8398042" y="478214"/>
            <a:ext cx="2583902" cy="2356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77A09B4C-6B9D-5583-A0B5-30FD29058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5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243E60D-A2B5-45E1-E321-174E6BBE1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99" y="1247277"/>
            <a:ext cx="11819202" cy="4917303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ECE4260-5C89-0C38-E4B9-53A9B1F2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68"/>
            <a:ext cx="12192000" cy="2665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D60228A-7E96-F382-D795-3613629BC020}"/>
              </a:ext>
            </a:extLst>
          </p:cNvPr>
          <p:cNvSpPr/>
          <p:nvPr/>
        </p:nvSpPr>
        <p:spPr>
          <a:xfrm>
            <a:off x="11365993" y="210312"/>
            <a:ext cx="801624" cy="266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F3934554-37A0-9B99-5C3A-BB65C04D5112}"/>
              </a:ext>
            </a:extLst>
          </p:cNvPr>
          <p:cNvCxnSpPr>
            <a:cxnSpLocks/>
          </p:cNvCxnSpPr>
          <p:nvPr/>
        </p:nvCxnSpPr>
        <p:spPr>
          <a:xfrm flipH="1">
            <a:off x="7218947" y="476851"/>
            <a:ext cx="4531093" cy="6541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F53855A8-4EC8-A727-8473-459E5EB27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0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1A5D5-0DDC-CAB5-6CB5-2DE790B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2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/>
              <a:t>Métodos</a:t>
            </a:r>
            <a:endParaRPr lang="pt-PT" sz="40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A9B8BC2-9A27-7BC9-71ED-1CCB412C5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030" y="1773325"/>
            <a:ext cx="3099266" cy="35832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1600" dirty="0"/>
              <a:t>Séries temporais;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Classificação;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Parte de um todo;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Distribuição;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Correlação;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Comparação;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Geográficos.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2102AD-3AC9-056F-77FF-665B9210E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A81155-0070-82B2-AFE8-49ABB6006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796" y="1773325"/>
            <a:ext cx="5519682" cy="331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162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6DE6D-19CA-579F-5084-446312DA5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214"/>
            <a:ext cx="10515600" cy="805307"/>
          </a:xfrm>
        </p:spPr>
        <p:txBody>
          <a:bodyPr/>
          <a:lstStyle/>
          <a:p>
            <a:pPr algn="ctr"/>
            <a:r>
              <a:rPr lang="pt-PT" dirty="0"/>
              <a:t>Exemplo de um erro 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6A6E845-D0A0-B4B6-F013-E71D2B3DC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0385"/>
            <a:ext cx="10515600" cy="4244074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1604832-5F85-AC0F-66F8-8C824E67A24B}"/>
              </a:ext>
            </a:extLst>
          </p:cNvPr>
          <p:cNvSpPr txBox="1"/>
          <p:nvPr/>
        </p:nvSpPr>
        <p:spPr>
          <a:xfrm>
            <a:off x="5364480" y="4154956"/>
            <a:ext cx="180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Duplicação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3ED069A-3D3C-9B11-B55A-857371D2B0F7}"/>
              </a:ext>
            </a:extLst>
          </p:cNvPr>
          <p:cNvSpPr/>
          <p:nvPr/>
        </p:nvSpPr>
        <p:spPr>
          <a:xfrm>
            <a:off x="936625" y="3768725"/>
            <a:ext cx="4292600" cy="14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8D771AB-E577-0B78-4D17-9BED553401CC}"/>
              </a:ext>
            </a:extLst>
          </p:cNvPr>
          <p:cNvSpPr/>
          <p:nvPr/>
        </p:nvSpPr>
        <p:spPr>
          <a:xfrm>
            <a:off x="936625" y="4851400"/>
            <a:ext cx="4292600" cy="168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CDD1DF1-41DB-729F-F21D-A9B188049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3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103" y="1009768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Análise de dados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30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A87804-575D-FA91-288F-37D30B1AF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Distribuição do portefólio</a:t>
            </a:r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C4566713-FE56-379C-905A-BE15B659F0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7084284"/>
              </p:ext>
            </p:extLst>
          </p:nvPr>
        </p:nvGraphicFramePr>
        <p:xfrm>
          <a:off x="489966" y="1452944"/>
          <a:ext cx="7051376" cy="4902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DD182595-7FCB-E0D2-B4E1-8091F3E1F96A}"/>
              </a:ext>
            </a:extLst>
          </p:cNvPr>
          <p:cNvSpPr txBox="1"/>
          <p:nvPr/>
        </p:nvSpPr>
        <p:spPr>
          <a:xfrm>
            <a:off x="7891273" y="2839293"/>
            <a:ext cx="4123748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Circular;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Vemos os ativos que influenciam mais os resultados do Portefólio.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DEF330-A6C7-4FC9-7866-1195566F7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80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4C674-A14A-02E6-6679-4BDC2D5AB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 err="1"/>
              <a:t>Treemap</a:t>
            </a:r>
            <a:endParaRPr lang="pt-PT" sz="4000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Marcador de Posição de Conteúdo 3">
                <a:extLst>
                  <a:ext uri="{FF2B5EF4-FFF2-40B4-BE49-F238E27FC236}">
                    <a16:creationId xmlns:a16="http://schemas.microsoft.com/office/drawing/2014/main" id="{0403C22C-801B-347C-2A72-46E1D25C4EF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97331455"/>
                  </p:ext>
                </p:extLst>
              </p:nvPr>
            </p:nvGraphicFramePr>
            <p:xfrm>
              <a:off x="216408" y="1325563"/>
              <a:ext cx="11759184" cy="513296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Marcador de Posição de Conteúdo 3">
                <a:extLst>
                  <a:ext uri="{FF2B5EF4-FFF2-40B4-BE49-F238E27FC236}">
                    <a16:creationId xmlns:a16="http://schemas.microsoft.com/office/drawing/2014/main" id="{0403C22C-801B-347C-2A72-46E1D25C4E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408" y="1325563"/>
                <a:ext cx="11759184" cy="513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3708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3972634-A321-EA4F-9C91-1DEC1085DCF2}"/>
              </a:ext>
            </a:extLst>
          </p:cNvPr>
          <p:cNvSpPr txBox="1"/>
          <p:nvPr/>
        </p:nvSpPr>
        <p:spPr>
          <a:xfrm>
            <a:off x="301538" y="373613"/>
            <a:ext cx="6473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>
                <a:latin typeface="+mj-lt"/>
              </a:rPr>
              <a:t>Discriminação de ativos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FA9C5D-71AD-C7AB-5733-8F5AA61E2155}"/>
              </a:ext>
            </a:extLst>
          </p:cNvPr>
          <p:cNvSpPr txBox="1"/>
          <p:nvPr/>
        </p:nvSpPr>
        <p:spPr>
          <a:xfrm>
            <a:off x="1133175" y="1081499"/>
            <a:ext cx="584036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de Colunas;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Classificamos os ativos: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Volatilidade;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Dividendos;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FEAB97-BCEE-E148-D4EF-B1BCC434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2CBD2FD5-371F-DA6D-A69E-818BF9DFC5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1762485"/>
              </p:ext>
            </p:extLst>
          </p:nvPr>
        </p:nvGraphicFramePr>
        <p:xfrm>
          <a:off x="7043567" y="3429000"/>
          <a:ext cx="4572000" cy="2733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1FEDE3A8-12EE-DE33-F690-55C63205A5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1849367"/>
              </p:ext>
            </p:extLst>
          </p:nvPr>
        </p:nvGraphicFramePr>
        <p:xfrm>
          <a:off x="7043567" y="525878"/>
          <a:ext cx="4572000" cy="2739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1741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1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3972634-A321-EA4F-9C91-1DEC1085DCF2}"/>
              </a:ext>
            </a:extLst>
          </p:cNvPr>
          <p:cNvSpPr txBox="1"/>
          <p:nvPr/>
        </p:nvSpPr>
        <p:spPr>
          <a:xfrm>
            <a:off x="301538" y="373613"/>
            <a:ext cx="6473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>
                <a:latin typeface="+mj-lt"/>
              </a:rPr>
              <a:t>Discriminação de ativos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FA9C5D-71AD-C7AB-5733-8F5AA61E2155}"/>
              </a:ext>
            </a:extLst>
          </p:cNvPr>
          <p:cNvSpPr txBox="1"/>
          <p:nvPr/>
        </p:nvSpPr>
        <p:spPr>
          <a:xfrm>
            <a:off x="1120166" y="1081499"/>
            <a:ext cx="584036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de Colunas;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Classificamos os ativos: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Volatilidade;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Dividendos;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Nacionalidade;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Bolsa;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Moeda.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FEAB97-BCEE-E148-D4EF-B1BCC434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graphicFrame>
        <p:nvGraphicFramePr>
          <p:cNvPr id="6" name="Marcador de Posição de Conteúdo 5">
            <a:extLst>
              <a:ext uri="{FF2B5EF4-FFF2-40B4-BE49-F238E27FC236}">
                <a16:creationId xmlns:a16="http://schemas.microsoft.com/office/drawing/2014/main" id="{F17EA503-9784-72B7-D455-E9E4D45D9A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0021057"/>
              </p:ext>
            </p:extLst>
          </p:nvPr>
        </p:nvGraphicFramePr>
        <p:xfrm>
          <a:off x="7043567" y="3584069"/>
          <a:ext cx="4508715" cy="274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B3D488F2-067D-792C-27DA-408331301A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6613370"/>
              </p:ext>
            </p:extLst>
          </p:nvPr>
        </p:nvGraphicFramePr>
        <p:xfrm>
          <a:off x="6980282" y="727556"/>
          <a:ext cx="4572000" cy="2739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C9E2B67-AB5F-646F-ADD8-8FB82516A2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1000557"/>
              </p:ext>
            </p:extLst>
          </p:nvPr>
        </p:nvGraphicFramePr>
        <p:xfrm>
          <a:off x="1869974" y="3551352"/>
          <a:ext cx="4572000" cy="2741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189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9" grpId="0">
        <p:bldAsOne/>
      </p:bldGraphic>
      <p:bldGraphic spid="10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78E30F-E79B-B9D4-3BAC-799190E71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757"/>
            <a:ext cx="10515600" cy="75044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Pesos de vários fatores na carteira</a:t>
            </a:r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D9075B20-D86E-6D20-9836-BE3D66B011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9597960"/>
              </p:ext>
            </p:extLst>
          </p:nvPr>
        </p:nvGraphicFramePr>
        <p:xfrm>
          <a:off x="6674358" y="3572129"/>
          <a:ext cx="4639056" cy="2737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DBC5D57B-1D2C-412B-AA14-B5CD873FD8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4662714"/>
              </p:ext>
            </p:extLst>
          </p:nvPr>
        </p:nvGraphicFramePr>
        <p:xfrm>
          <a:off x="6566916" y="841248"/>
          <a:ext cx="4853940" cy="2587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2113DD50-3BFE-E71E-F06F-CD0BCC2B9EDB}"/>
              </a:ext>
            </a:extLst>
          </p:cNvPr>
          <p:cNvSpPr txBox="1"/>
          <p:nvPr/>
        </p:nvSpPr>
        <p:spPr>
          <a:xfrm>
            <a:off x="945643" y="1196053"/>
            <a:ext cx="5257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de Barras;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Peso na carteira dos ativos que pagam dividendos;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Peso na carteira dos ativos com lucro.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Circular;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Peso na carteira da volatilidade.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047ED3-F1B1-A9F0-E9D8-8B047927C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53B9E237-E53D-9D45-4001-6BF6DB0984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7567879"/>
              </p:ext>
            </p:extLst>
          </p:nvPr>
        </p:nvGraphicFramePr>
        <p:xfrm>
          <a:off x="945643" y="356616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23705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Graphic spid="8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4411402E-1D9A-8F3F-E455-0098B9A7572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70423205"/>
              </p:ext>
            </p:extLst>
          </p:nvPr>
        </p:nvGraphicFramePr>
        <p:xfrm>
          <a:off x="316832" y="173108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9A3278-69A7-565E-C463-25FE7E81D38F}"/>
              </a:ext>
            </a:extLst>
          </p:cNvPr>
          <p:cNvSpPr txBox="1"/>
          <p:nvPr/>
        </p:nvSpPr>
        <p:spPr>
          <a:xfrm>
            <a:off x="1441704" y="61819"/>
            <a:ext cx="930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>
                <a:latin typeface="+mj-lt"/>
              </a:rPr>
              <a:t>Percentagem dos Ativos da Carteira por País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20673B0-7FDF-8E54-4574-A41D2D442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D4509F3-B335-6823-9D0C-CDBA6CFB824C}"/>
              </a:ext>
            </a:extLst>
          </p:cNvPr>
          <p:cNvSpPr txBox="1"/>
          <p:nvPr/>
        </p:nvSpPr>
        <p:spPr>
          <a:xfrm>
            <a:off x="6098006" y="2847943"/>
            <a:ext cx="5777162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Circular;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Vemos os países que influenciam mais os resultados do portefólio. </a:t>
            </a:r>
          </a:p>
        </p:txBody>
      </p:sp>
    </p:spTree>
    <p:extLst>
      <p:ext uri="{BB962C8B-B14F-4D97-AF65-F5344CB8AC3E}">
        <p14:creationId xmlns:p14="http://schemas.microsoft.com/office/powerpoint/2010/main" val="1606536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Marcador de Posição de Conteúdo 7">
            <a:extLst>
              <a:ext uri="{FF2B5EF4-FFF2-40B4-BE49-F238E27FC236}">
                <a16:creationId xmlns:a16="http://schemas.microsoft.com/office/drawing/2014/main" id="{0C914ED4-FE49-86BD-4391-D42B9CB6C64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869605523"/>
              </p:ext>
            </p:extLst>
          </p:nvPr>
        </p:nvGraphicFramePr>
        <p:xfrm>
          <a:off x="6291072" y="1752099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8D7F3EDB-2C16-A774-47A2-FED957E04937}"/>
              </a:ext>
            </a:extLst>
          </p:cNvPr>
          <p:cNvSpPr txBox="1"/>
          <p:nvPr/>
        </p:nvSpPr>
        <p:spPr>
          <a:xfrm>
            <a:off x="1098804" y="177228"/>
            <a:ext cx="99943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>
                <a:latin typeface="+mj-lt"/>
              </a:rPr>
              <a:t>Percentagem dos ativos da carteira por moeda</a:t>
            </a:r>
          </a:p>
          <a:p>
            <a:endParaRPr lang="pt-PT" dirty="0"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1E0D29C-FC9D-F3CA-2D5A-170DB0291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F9F0FC6-D401-13B1-ECA6-AB462F118371}"/>
              </a:ext>
            </a:extLst>
          </p:cNvPr>
          <p:cNvSpPr txBox="1"/>
          <p:nvPr/>
        </p:nvSpPr>
        <p:spPr>
          <a:xfrm>
            <a:off x="384650" y="3198002"/>
            <a:ext cx="6093994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 Circular;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Vemos as moedas que influenciam mais os resultados do portefólio. </a:t>
            </a:r>
          </a:p>
        </p:txBody>
      </p:sp>
    </p:spTree>
    <p:extLst>
      <p:ext uri="{BB962C8B-B14F-4D97-AF65-F5344CB8AC3E}">
        <p14:creationId xmlns:p14="http://schemas.microsoft.com/office/powerpoint/2010/main" val="2526346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2FDC10-32D9-8591-499E-0334EE5A6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7795"/>
            <a:ext cx="10515600" cy="1325563"/>
          </a:xfrm>
        </p:spPr>
        <p:txBody>
          <a:bodyPr/>
          <a:lstStyle/>
          <a:p>
            <a:pPr algn="ctr"/>
            <a:r>
              <a:rPr lang="pt-PT" sz="4000" dirty="0"/>
              <a:t>Matriz</a:t>
            </a:r>
            <a:r>
              <a:rPr lang="pt-PT" dirty="0"/>
              <a:t> de variação 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9F36667-EE1B-064E-A88F-273BA5D8D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106" y="2313432"/>
            <a:ext cx="10869787" cy="383672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AE4E25-30FF-CA40-94C9-5D8700D272B6}"/>
              </a:ext>
            </a:extLst>
          </p:cNvPr>
          <p:cNvSpPr txBox="1"/>
          <p:nvPr/>
        </p:nvSpPr>
        <p:spPr>
          <a:xfrm>
            <a:off x="838200" y="1187768"/>
            <a:ext cx="1044244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Tabela com 31 colunas e 856 linhas;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Variação das Cotações Diárias dos 30 ativos desde 01/01/2020 a 24/05/2023.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863A8F-7124-3729-81E0-03AD03D0F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33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9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DFDB32-70EA-7C68-5DD8-DCA2FD5AF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198" y="88838"/>
            <a:ext cx="4959603" cy="8831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Ferramentas</a:t>
            </a:r>
            <a:endParaRPr lang="en-US" sz="40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A90A-FDD2-DCA7-F15C-9927DBC35C68}"/>
              </a:ext>
            </a:extLst>
          </p:cNvPr>
          <p:cNvSpPr txBox="1"/>
          <p:nvPr/>
        </p:nvSpPr>
        <p:spPr>
          <a:xfrm>
            <a:off x="2237218" y="3131240"/>
            <a:ext cx="4959603" cy="595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/>
              <a:t>Excel</a:t>
            </a:r>
            <a:endParaRPr lang="pt-PT" sz="1600" dirty="0"/>
          </a:p>
        </p:txBody>
      </p:sp>
      <p:sp>
        <p:nvSpPr>
          <p:cNvPr id="103" name="Rectangle 9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Posição de Conteúdo 7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429FAD64-4DDD-8980-2DFA-CAFFE1A90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386" y="1889053"/>
            <a:ext cx="5270829" cy="3513886"/>
          </a:xfrm>
        </p:spPr>
      </p:pic>
    </p:spTree>
    <p:extLst>
      <p:ext uri="{BB962C8B-B14F-4D97-AF65-F5344CB8AC3E}">
        <p14:creationId xmlns:p14="http://schemas.microsoft.com/office/powerpoint/2010/main" val="1620045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25D607E-0F6E-2C83-E892-FA429350D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068"/>
            <a:ext cx="10515600" cy="382921"/>
          </a:xfrm>
        </p:spPr>
        <p:txBody>
          <a:bodyPr>
            <a:normAutofit/>
          </a:bodyPr>
          <a:lstStyle/>
          <a:p>
            <a:r>
              <a:rPr lang="pt-PT" sz="1600" dirty="0"/>
              <a:t>Matriz de correlação</a:t>
            </a:r>
          </a:p>
        </p:txBody>
      </p:sp>
      <p:pic>
        <p:nvPicPr>
          <p:cNvPr id="4" name="Marcador de Posição de Conteúdo 15">
            <a:extLst>
              <a:ext uri="{FF2B5EF4-FFF2-40B4-BE49-F238E27FC236}">
                <a16:creationId xmlns:a16="http://schemas.microsoft.com/office/drawing/2014/main" id="{8133444C-586F-0CCD-CB30-2226FE518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85" y="2093494"/>
            <a:ext cx="11330830" cy="358669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E3EBD7E-0CF5-5170-CF82-945A5A68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Correlação entre os ativos da carteira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220EA96-D5AB-5A74-699B-3ED9D513F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59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CC463DBE-F39A-4903-AAAE-9D5A6057B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3"/>
          <a:stretch/>
        </p:blipFill>
        <p:spPr>
          <a:xfrm>
            <a:off x="1011045" y="159923"/>
            <a:ext cx="10169910" cy="310856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C2350D0-3938-70D5-C4FC-C23BC56A3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9"/>
          <a:stretch/>
        </p:blipFill>
        <p:spPr>
          <a:xfrm>
            <a:off x="1011045" y="3268488"/>
            <a:ext cx="10169910" cy="31085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B2F12C0-7073-D3F6-FB20-7CB5C1FE917C}"/>
              </a:ext>
            </a:extLst>
          </p:cNvPr>
          <p:cNvSpPr txBox="1"/>
          <p:nvPr/>
        </p:nvSpPr>
        <p:spPr>
          <a:xfrm>
            <a:off x="838200" y="2093976"/>
            <a:ext cx="6778752" cy="57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290CB76-2903-0448-C80D-D448F9553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768" y="541241"/>
            <a:ext cx="3936530" cy="129343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8FECA1B-5219-C897-D002-9A3315597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824" y="3553117"/>
            <a:ext cx="3869474" cy="130633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617C8FF-FB39-D089-1F62-88EEA83F3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6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A98A5B-D72C-5C0F-0EAE-A112A4FD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Risco da carteira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477B208-90CE-E592-4351-CB6CCCB12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492" y="2336881"/>
            <a:ext cx="10515600" cy="3370770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A39B726-EE6A-2954-176B-3AA77681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92" y="2336881"/>
            <a:ext cx="10598187" cy="33707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FE6D27-70D7-C21A-0739-23E158178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440" y="2736991"/>
            <a:ext cx="4174656" cy="14069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26E74AE-8E55-AD56-881B-B47B9F4A5F1B}"/>
              </a:ext>
            </a:extLst>
          </p:cNvPr>
          <p:cNvSpPr txBox="1"/>
          <p:nvPr/>
        </p:nvSpPr>
        <p:spPr>
          <a:xfrm>
            <a:off x="879493" y="1381633"/>
            <a:ext cx="10598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Matriz de covariância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F0C6E8A-2860-0A56-14B5-8161067DE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88F9F1-846E-015A-AC49-E42C3669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-1"/>
            <a:ext cx="88392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Retorno esperado dos ativos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2BD5639-2898-C27B-8CF8-2E028ACAC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766412" cy="6377052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80BB17D-25AF-A8B2-EB2F-4FFD961C6806}"/>
              </a:ext>
            </a:extLst>
          </p:cNvPr>
          <p:cNvSpPr txBox="1"/>
          <p:nvPr/>
        </p:nvSpPr>
        <p:spPr>
          <a:xfrm>
            <a:off x="3629205" y="1813173"/>
            <a:ext cx="688639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Média da variação das cotações ao longo dos dias.</a:t>
            </a:r>
          </a:p>
          <a:p>
            <a:pPr>
              <a:lnSpc>
                <a:spcPct val="150000"/>
              </a:lnSpc>
            </a:pPr>
            <a:endParaRPr lang="pt-P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Não podemos esperar retornos:</a:t>
            </a:r>
          </a:p>
          <a:p>
            <a:pPr>
              <a:lnSpc>
                <a:spcPct val="150000"/>
              </a:lnSpc>
            </a:pPr>
            <a:endParaRPr lang="pt-PT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Superiores a 0,354%;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Inferiores a -0,345%.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9F19499-B064-81C0-5610-6C2B864A52BA}"/>
              </a:ext>
            </a:extLst>
          </p:cNvPr>
          <p:cNvSpPr/>
          <p:nvPr/>
        </p:nvSpPr>
        <p:spPr>
          <a:xfrm>
            <a:off x="713232" y="2606040"/>
            <a:ext cx="914400" cy="18002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noFill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44F8557-EAC5-D002-ED1C-1362326CCFF3}"/>
              </a:ext>
            </a:extLst>
          </p:cNvPr>
          <p:cNvSpPr/>
          <p:nvPr/>
        </p:nvSpPr>
        <p:spPr>
          <a:xfrm>
            <a:off x="713232" y="4179936"/>
            <a:ext cx="914400" cy="180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1393AB-E9B5-4B00-A241-E1BC7120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67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24AED-A644-68C1-2992-AD849322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"/>
            <a:ext cx="10515600" cy="1325563"/>
          </a:xfrm>
        </p:spPr>
        <p:txBody>
          <a:bodyPr/>
          <a:lstStyle/>
          <a:p>
            <a:pPr algn="ctr"/>
            <a:r>
              <a:rPr lang="pt-PT" sz="4000" dirty="0"/>
              <a:t>Modelação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591473-4A06-5435-A253-F4EFF4270806}"/>
              </a:ext>
            </a:extLst>
          </p:cNvPr>
          <p:cNvSpPr txBox="1"/>
          <p:nvPr/>
        </p:nvSpPr>
        <p:spPr>
          <a:xfrm>
            <a:off x="5002719" y="1324928"/>
            <a:ext cx="536771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b="0" i="0" u="none" strike="noStrike" baseline="0" dirty="0">
                <a:latin typeface="CairoFont-0-0"/>
              </a:rPr>
              <a:t>Modelo de Média-Variância</a:t>
            </a:r>
          </a:p>
          <a:p>
            <a:pPr algn="ctr">
              <a:lnSpc>
                <a:spcPct val="150000"/>
              </a:lnSpc>
            </a:pPr>
            <a:endParaRPr lang="pt-PT" sz="1600" b="0" i="0" u="none" strike="noStrike" baseline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Procuramos um Carteira Eficiente;</a:t>
            </a:r>
            <a:endParaRPr lang="pt-PT" sz="1600" b="0" i="0" u="none" strike="noStrike" baseline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b="0" i="0" u="none" strike="noStrike" baseline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D</a:t>
            </a:r>
            <a:r>
              <a:rPr lang="pt-PT" sz="1600" b="0" i="0" u="none" strike="noStrike" baseline="0" dirty="0"/>
              <a:t>esempenho da carteira: retorno esperado (médio);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b="0" i="0" u="none" strike="noStrike" baseline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b="0" i="0" u="none" strike="noStrike" baseline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b="0" i="0" u="none" strike="noStrike" baseline="0" dirty="0"/>
              <a:t>Risco da Carteira: variância.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22ABEE8-33AA-8FE9-1ACD-11572A92E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" y="1324928"/>
            <a:ext cx="4786311" cy="39044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E146B1E-FED5-3E4F-097E-095F5646F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289" y="4210990"/>
            <a:ext cx="6061948" cy="192801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3EA2B8D-4CB9-C388-C092-91D96C5F4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237" y="3334488"/>
            <a:ext cx="6096000" cy="18902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E7B763B-B79B-0A27-D7D0-B4ED68B31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24AED-A644-68C1-2992-AD849322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Modelação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3338DE4-E83F-EF20-4E9A-824FBDA3B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2" y="2010030"/>
            <a:ext cx="5792008" cy="348663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AFC7401-DA2B-AA59-BE82-5C50294E05AB}"/>
              </a:ext>
            </a:extLst>
          </p:cNvPr>
          <p:cNvSpPr txBox="1"/>
          <p:nvPr/>
        </p:nvSpPr>
        <p:spPr>
          <a:xfrm>
            <a:off x="6096000" y="2875002"/>
            <a:ext cx="54014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M</a:t>
            </a:r>
            <a:r>
              <a:rPr lang="pt-PT" sz="1600" b="0" i="0" u="none" strike="noStrike" baseline="0" dirty="0"/>
              <a:t>aximizar o retorno esperado sujeito ao limite máximo de risco.</a:t>
            </a:r>
          </a:p>
          <a:p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1BB821-BDFD-F3AE-2853-293C6CD42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85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24AED-A644-68C1-2992-AD849322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Modelação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1333C03-0257-48F3-E738-9693631FD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164567"/>
            <a:ext cx="5401429" cy="3267531"/>
          </a:xfr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3BBB069-5C12-F02F-5BE1-0FCE25E7E453}"/>
              </a:ext>
            </a:extLst>
          </p:cNvPr>
          <p:cNvSpPr txBox="1"/>
          <p:nvPr/>
        </p:nvSpPr>
        <p:spPr>
          <a:xfrm>
            <a:off x="246888" y="3059668"/>
            <a:ext cx="6217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1600" dirty="0"/>
              <a:t>M</a:t>
            </a:r>
            <a:r>
              <a:rPr lang="pt-PT" sz="1600" b="0" i="0" u="none" strike="noStrike" baseline="0" dirty="0"/>
              <a:t>inimizar o risco sujeito a um limite mínimo de retorno.</a:t>
            </a:r>
            <a:endParaRPr lang="pt-PT" sz="1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111D96-5D5B-BFF4-1C93-6E307955E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57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C4DFE3-8AB5-2372-E518-1872CF8F1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818" y="95143"/>
            <a:ext cx="4790364" cy="751134"/>
          </a:xfrm>
        </p:spPr>
        <p:txBody>
          <a:bodyPr anchor="b">
            <a:normAutofit/>
          </a:bodyPr>
          <a:lstStyle/>
          <a:p>
            <a:pPr algn="ctr"/>
            <a:r>
              <a:rPr lang="pt-PT" sz="4000" dirty="0"/>
              <a:t>Ferramentas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A2B6992-C90A-CF8E-BD7C-FE556084B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134" y="2302586"/>
            <a:ext cx="4667553" cy="34257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1600" dirty="0" err="1"/>
              <a:t>Python</a:t>
            </a:r>
            <a:r>
              <a:rPr lang="pt-PT" sz="1600" dirty="0"/>
              <a:t>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IBM </a:t>
            </a:r>
            <a:r>
              <a:rPr lang="pt-PT" sz="1600" dirty="0" err="1"/>
              <a:t>Cplex</a:t>
            </a:r>
            <a:r>
              <a:rPr lang="pt-PT" sz="1600" dirty="0"/>
              <a:t>;</a:t>
            </a:r>
          </a:p>
          <a:p>
            <a:pPr>
              <a:lnSpc>
                <a:spcPct val="150000"/>
              </a:lnSpc>
            </a:pPr>
            <a:r>
              <a:rPr lang="pt-PT" sz="1600" dirty="0"/>
              <a:t>Visual </a:t>
            </a:r>
            <a:r>
              <a:rPr lang="pt-PT" sz="1600" dirty="0" err="1"/>
              <a:t>Studio</a:t>
            </a:r>
            <a:r>
              <a:rPr lang="pt-PT" sz="1600" dirty="0"/>
              <a:t> </a:t>
            </a:r>
            <a:r>
              <a:rPr lang="pt-PT" sz="1600" dirty="0" err="1"/>
              <a:t>Code</a:t>
            </a:r>
            <a:r>
              <a:rPr lang="pt-PT" sz="1600" dirty="0"/>
              <a:t>. </a:t>
            </a:r>
          </a:p>
        </p:txBody>
      </p:sp>
      <p:pic>
        <p:nvPicPr>
          <p:cNvPr id="7" name="Imagem 6" descr="Uma imagem com Tipo de letra, logótipo, Gráficos, texto&#10;&#10;Descrição gerada automaticamente">
            <a:extLst>
              <a:ext uri="{FF2B5EF4-FFF2-40B4-BE49-F238E27FC236}">
                <a16:creationId xmlns:a16="http://schemas.microsoft.com/office/drawing/2014/main" id="{746F2C59-39BD-AE91-907A-E1257EC57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333" y="2302159"/>
            <a:ext cx="2670313" cy="2682234"/>
          </a:xfrm>
          <a:prstGeom prst="rect">
            <a:avLst/>
          </a:prstGeom>
        </p:spPr>
      </p:pic>
      <p:pic>
        <p:nvPicPr>
          <p:cNvPr id="9" name="Imagem 8" descr="Uma imagem com Gráficos, clipart, captura de ecrã, desenho&#10;&#10;Descrição gerada automaticamente">
            <a:extLst>
              <a:ext uri="{FF2B5EF4-FFF2-40B4-BE49-F238E27FC236}">
                <a16:creationId xmlns:a16="http://schemas.microsoft.com/office/drawing/2014/main" id="{7221C286-C8F2-E2DE-8DEA-A0684D74B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82" y="994582"/>
            <a:ext cx="2345767" cy="2345767"/>
          </a:xfrm>
          <a:prstGeom prst="rect">
            <a:avLst/>
          </a:prstGeom>
        </p:spPr>
      </p:pic>
      <p:pic>
        <p:nvPicPr>
          <p:cNvPr id="5" name="Imagem 4" descr="Uma imagem com Tipo de letra, Gráficos, logótipo, captura de ecrã&#10;&#10;Descrição gerada automaticamente">
            <a:extLst>
              <a:ext uri="{FF2B5EF4-FFF2-40B4-BE49-F238E27FC236}">
                <a16:creationId xmlns:a16="http://schemas.microsoft.com/office/drawing/2014/main" id="{5CF9721D-8C1E-09CC-8082-9781DA6DC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646" y="4456493"/>
            <a:ext cx="2345767" cy="11728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169C72-4010-413C-A913-4BD6E2D12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8C3C99-2F64-46DC-9F81-BAA40930E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0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D7540-81EE-9CBE-C792-0319C1F7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546" y="0"/>
            <a:ext cx="5257800" cy="1363091"/>
          </a:xfrm>
        </p:spPr>
        <p:txBody>
          <a:bodyPr/>
          <a:lstStyle/>
          <a:p>
            <a:pPr algn="ctr"/>
            <a:r>
              <a:rPr lang="pt-PT" sz="4000" dirty="0"/>
              <a:t>Código</a:t>
            </a:r>
            <a:r>
              <a:rPr lang="pt-PT" dirty="0"/>
              <a:t> desenvolvido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071E201-AD1B-2A16-7E4C-C31618A21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5267423" cy="6483096"/>
          </a:xfrm>
        </p:spPr>
      </p:pic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2FFB3985-FDB3-F039-AEFF-4E816A16E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732" y="2104409"/>
            <a:ext cx="5401429" cy="32675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C382F8F-9980-EAB1-5684-06C19594B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1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D7540-81EE-9CBE-C792-0319C1F7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878" y="0"/>
            <a:ext cx="5257800" cy="1363091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Código desenvolvido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6BD23A-5082-DF37-9299-475EED00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416" y="0"/>
            <a:ext cx="5434583" cy="64781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1DDC557-3BED-F51F-62CC-30F0251A5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86" y="1920721"/>
            <a:ext cx="5792008" cy="348663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D0D3E1C-00AB-D22A-5C2E-9796DA531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2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C2828C-299F-221D-3521-6961ED17B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1" y="200509"/>
            <a:ext cx="5181597" cy="6728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PT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Preparação de dados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F7D598-DC17-7ADC-8235-2EC9FBD8775B}"/>
              </a:ext>
            </a:extLst>
          </p:cNvPr>
          <p:cNvSpPr txBox="1"/>
          <p:nvPr/>
        </p:nvSpPr>
        <p:spPr>
          <a:xfrm>
            <a:off x="914399" y="1742725"/>
            <a:ext cx="5181598" cy="34098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Extração de um ficheiro CSV </a:t>
            </a:r>
            <a:r>
              <a:rPr lang="pt-PT" sz="1600" b="0" i="0" dirty="0">
                <a:effectLst/>
              </a:rPr>
              <a:t>(</a:t>
            </a:r>
            <a:r>
              <a:rPr lang="pt-PT" sz="1600" b="0" i="0" dirty="0" err="1">
                <a:effectLst/>
              </a:rPr>
              <a:t>comma-separated</a:t>
            </a:r>
            <a:r>
              <a:rPr lang="pt-PT" sz="1600" b="0" i="0" dirty="0">
                <a:effectLst/>
              </a:rPr>
              <a:t> </a:t>
            </a:r>
            <a:r>
              <a:rPr lang="pt-PT" sz="1600" b="0" i="0" dirty="0" err="1">
                <a:effectLst/>
              </a:rPr>
              <a:t>values</a:t>
            </a:r>
            <a:r>
              <a:rPr lang="pt-PT" sz="1600" b="0" i="0" dirty="0">
                <a:effectLst/>
              </a:rPr>
              <a:t>);</a:t>
            </a:r>
            <a:endParaRPr lang="pt-PT" sz="1600" dirty="0"/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Existem outros formatos para organizar dados como: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JSON;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 err="1"/>
              <a:t>Avro</a:t>
            </a:r>
            <a:r>
              <a:rPr lang="pt-PT" sz="1600" dirty="0"/>
              <a:t>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 err="1"/>
              <a:t>Protocol</a:t>
            </a:r>
            <a:r>
              <a:rPr lang="pt-PT" sz="1600" dirty="0"/>
              <a:t> Buffers;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Parquet;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ORC.</a:t>
            </a:r>
          </a:p>
          <a:p>
            <a:pPr marL="742950" lvl="1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lvl="1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6" name="Marcador de Posição de Conteúdo 4">
            <a:extLst>
              <a:ext uri="{FF2B5EF4-FFF2-40B4-BE49-F238E27FC236}">
                <a16:creationId xmlns:a16="http://schemas.microsoft.com/office/drawing/2014/main" id="{93B533D8-002A-1F0E-7334-AFE122FA6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192" r="43080"/>
          <a:stretch/>
        </p:blipFill>
        <p:spPr>
          <a:xfrm>
            <a:off x="6726258" y="1073824"/>
            <a:ext cx="4835481" cy="51842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2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244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76221-93A3-1425-52AE-859E5253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Resultados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FAD6196-09BC-0BA9-8563-7A4BF9062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320" y="1690688"/>
            <a:ext cx="2111678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FA8FB4D-711B-2CFB-8585-2CDA0AD412D8}"/>
              </a:ext>
            </a:extLst>
          </p:cNvPr>
          <p:cNvSpPr txBox="1"/>
          <p:nvPr/>
        </p:nvSpPr>
        <p:spPr>
          <a:xfrm>
            <a:off x="3099469" y="1690687"/>
            <a:ext cx="59138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Maximizar os retornos para uma variação de 0,2%;</a:t>
            </a:r>
          </a:p>
          <a:p>
            <a:pPr>
              <a:lnSpc>
                <a:spcPct val="150000"/>
              </a:lnSpc>
            </a:pPr>
            <a:endParaRPr lang="pt-P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Minimizar a variação para um retorno de 0,2%;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Pode-se colocar mais restrições ao modelo: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Restringir o peso da influência de cada país na carteira;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Restringir o peso da influência de cada moeda na carteira.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318CB2E-F49D-F154-C71E-05819E7D5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907" y="1690688"/>
            <a:ext cx="2355001" cy="435133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9D71081-0972-F5C8-5632-FB90AC0B5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8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451B66-6C48-BB20-26D1-B298A7A42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12" y="-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Conclusões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A3A84F-5560-35AB-2F5E-1EFC65D62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68CDE62-2B51-15B5-450A-577C78A9E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03"/>
          <a:stretch/>
        </p:blipFill>
        <p:spPr>
          <a:xfrm>
            <a:off x="5394960" y="1559157"/>
            <a:ext cx="6117336" cy="186984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B6D6945-E844-1537-9D37-1AA06DABF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39"/>
          <a:stretch/>
        </p:blipFill>
        <p:spPr>
          <a:xfrm>
            <a:off x="5394960" y="3429000"/>
            <a:ext cx="6117336" cy="186984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0C4F080-EB7E-63A1-16F2-075EF8CB0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448" y="972132"/>
            <a:ext cx="3410426" cy="281026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BC6336B-0897-F884-C0FC-CEB7C0BB7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974" y="3782399"/>
            <a:ext cx="3400900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0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Posição de Conteúdo 6">
            <a:extLst>
              <a:ext uri="{FF2B5EF4-FFF2-40B4-BE49-F238E27FC236}">
                <a16:creationId xmlns:a16="http://schemas.microsoft.com/office/drawing/2014/main" id="{BE2DB256-FA47-C4C6-320C-F49AAFD8B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06" r="59238"/>
          <a:stretch/>
        </p:blipFill>
        <p:spPr>
          <a:xfrm>
            <a:off x="886968" y="365655"/>
            <a:ext cx="3666744" cy="545960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2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9833E0F-B0D9-484D-5D2C-BC686D0C9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686" y="365655"/>
            <a:ext cx="4792566" cy="545960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6222075-9EFD-2AAD-81E8-BA087CDC3AF6}"/>
              </a:ext>
            </a:extLst>
          </p:cNvPr>
          <p:cNvSpPr/>
          <p:nvPr/>
        </p:nvSpPr>
        <p:spPr>
          <a:xfrm>
            <a:off x="10153650" y="495300"/>
            <a:ext cx="495300" cy="51054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E28D60B-F1ED-4215-9AB1-F44888941682}"/>
              </a:ext>
            </a:extLst>
          </p:cNvPr>
          <p:cNvSpPr/>
          <p:nvPr/>
        </p:nvSpPr>
        <p:spPr>
          <a:xfrm>
            <a:off x="9035512" y="495300"/>
            <a:ext cx="1118137" cy="5105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00C473F-839B-75C4-CCEF-65FD2FF816C5}"/>
              </a:ext>
            </a:extLst>
          </p:cNvPr>
          <p:cNvSpPr txBox="1"/>
          <p:nvPr/>
        </p:nvSpPr>
        <p:spPr>
          <a:xfrm>
            <a:off x="-1714500" y="2753827"/>
            <a:ext cx="60960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Tabela</a:t>
            </a:r>
            <a:r>
              <a:rPr lang="en-US" sz="1800" dirty="0"/>
              <a:t> com 8 </a:t>
            </a:r>
            <a:r>
              <a:rPr lang="en-US" sz="1800" dirty="0" err="1"/>
              <a:t>colunas</a:t>
            </a:r>
            <a:r>
              <a:rPr lang="en-US" sz="1800" dirty="0"/>
              <a:t> e 854 </a:t>
            </a:r>
            <a:r>
              <a:rPr lang="en-US" sz="1800" dirty="0" err="1"/>
              <a:t>Linhas</a:t>
            </a:r>
            <a:endParaRPr lang="en-US" sz="18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8ABC49C-96CB-CD5C-7CCB-E566830DE19D}"/>
              </a:ext>
            </a:extLst>
          </p:cNvPr>
          <p:cNvSpPr txBox="1"/>
          <p:nvPr/>
        </p:nvSpPr>
        <p:spPr>
          <a:xfrm>
            <a:off x="1333500" y="1644892"/>
            <a:ext cx="344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Resultado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Final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212859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46CC93-79C2-60B5-2219-390222D3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857" y="1311420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Extração de informação e visualização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39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137CD-6B91-AEB3-9530-FB9D22F24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Estatística</a:t>
            </a:r>
            <a:r>
              <a:rPr lang="de-DE" sz="4000" dirty="0"/>
              <a:t> </a:t>
            </a:r>
            <a:r>
              <a:rPr lang="pt-PT" sz="4000" dirty="0"/>
              <a:t>descritiva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50CF2D7-9B4E-4880-E8A4-BE55152C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06259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de-DE" sz="2000" dirty="0"/>
              <a:t>Var. %</a:t>
            </a:r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E9FF61DF-7585-D9FC-D9D9-9DB5597154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1017"/>
          <a:stretch/>
        </p:blipFill>
        <p:spPr>
          <a:xfrm>
            <a:off x="1561047" y="2340673"/>
            <a:ext cx="3715268" cy="3263583"/>
          </a:xfrm>
        </p:spPr>
      </p:pic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5728F4CC-B6AB-DD37-3E87-A75226DF2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06259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de-DE" sz="2000" dirty="0"/>
              <a:t>Vol. N</a:t>
            </a:r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CAE2D664-80B3-F98D-14D9-9A3F5EB99D9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10785"/>
          <a:stretch/>
        </p:blipFill>
        <p:spPr>
          <a:xfrm>
            <a:off x="6915687" y="2340673"/>
            <a:ext cx="3620005" cy="3263583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D7A6046-C01C-10BA-E400-E1FA4CB58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54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BE3FC-B272-EDBB-1B35-72CAB38D7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577" y="265684"/>
            <a:ext cx="6262846" cy="594360"/>
          </a:xfrm>
        </p:spPr>
        <p:txBody>
          <a:bodyPr>
            <a:noAutofit/>
          </a:bodyPr>
          <a:lstStyle/>
          <a:p>
            <a:pPr algn="ctr"/>
            <a:r>
              <a:rPr lang="pt-PT" sz="4000" dirty="0"/>
              <a:t>Distribuição do volume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23EB220-74E2-45D6-9A11-9486C178687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55146673"/>
                  </p:ext>
                </p:extLst>
              </p:nvPr>
            </p:nvGraphicFramePr>
            <p:xfrm>
              <a:off x="236284" y="1133729"/>
              <a:ext cx="6172200" cy="48736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23EB220-74E2-45D6-9A11-9486C17868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284" y="1133729"/>
                <a:ext cx="6172200" cy="487362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28C7F3B2-29B2-15A8-521B-1A916C15B7CC}"/>
              </a:ext>
            </a:extLst>
          </p:cNvPr>
          <p:cNvSpPr txBox="1"/>
          <p:nvPr/>
        </p:nvSpPr>
        <p:spPr>
          <a:xfrm>
            <a:off x="7072719" y="3174150"/>
            <a:ext cx="507942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Gráfico: Histograma;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/>
              <a:t>Assemelha-se a uma Distribuição Gama.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5C0ADD3-70C1-D876-FFC3-E37AA45759B2}"/>
              </a:ext>
            </a:extLst>
          </p:cNvPr>
          <p:cNvSpPr txBox="1"/>
          <p:nvPr/>
        </p:nvSpPr>
        <p:spPr>
          <a:xfrm>
            <a:off x="7072719" y="1852226"/>
            <a:ext cx="4568555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600" b="1" dirty="0"/>
              <a:t>Nota: O Volume é a quantidade de transações de um dado ativo num intervalo de tempo.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9BA5B7-75E4-C24D-3AEB-571057382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7053"/>
            <a:ext cx="12192000" cy="4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547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5536</TotalTime>
  <Words>565</Words>
  <Application>Microsoft Office PowerPoint</Application>
  <PresentationFormat>Ecrã Panorâmico</PresentationFormat>
  <Paragraphs>134</Paragraphs>
  <Slides>51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51</vt:i4>
      </vt:variant>
    </vt:vector>
  </HeadingPairs>
  <TitlesOfParts>
    <vt:vector size="56" baseType="lpstr">
      <vt:lpstr>Arial</vt:lpstr>
      <vt:lpstr>CairoFont-0-0</vt:lpstr>
      <vt:lpstr>Calibri</vt:lpstr>
      <vt:lpstr>Calibri Light</vt:lpstr>
      <vt:lpstr>Tema do Office</vt:lpstr>
      <vt:lpstr>Exploração e visualização de dados</vt:lpstr>
      <vt:lpstr>Recolha de dados</vt:lpstr>
      <vt:lpstr>Métodos</vt:lpstr>
      <vt:lpstr>Ferramentas</vt:lpstr>
      <vt:lpstr>Preparação de dados</vt:lpstr>
      <vt:lpstr>Apresentação do PowerPoint</vt:lpstr>
      <vt:lpstr>Extração de informação e visualização</vt:lpstr>
      <vt:lpstr>Estatística descritiva</vt:lpstr>
      <vt:lpstr>Distribuição do volume</vt:lpstr>
      <vt:lpstr>Distribuição da variação diária</vt:lpstr>
      <vt:lpstr>Cotações diárias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Otimização de uma carteira</vt:lpstr>
      <vt:lpstr>Recolha da informação</vt:lpstr>
      <vt:lpstr>Transformar a informação</vt:lpstr>
      <vt:lpstr>Resultados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 de um erro </vt:lpstr>
      <vt:lpstr>Análise de dados</vt:lpstr>
      <vt:lpstr>Distribuição do portefólio</vt:lpstr>
      <vt:lpstr>Treemap</vt:lpstr>
      <vt:lpstr>Apresentação do PowerPoint</vt:lpstr>
      <vt:lpstr>Apresentação do PowerPoint</vt:lpstr>
      <vt:lpstr>Pesos de vários fatores na carteira</vt:lpstr>
      <vt:lpstr>Apresentação do PowerPoint</vt:lpstr>
      <vt:lpstr>Apresentação do PowerPoint</vt:lpstr>
      <vt:lpstr>Matriz de variação </vt:lpstr>
      <vt:lpstr>Correlação entre os ativos da carteira</vt:lpstr>
      <vt:lpstr>Apresentação do PowerPoint</vt:lpstr>
      <vt:lpstr>Risco da carteira</vt:lpstr>
      <vt:lpstr>Retorno esperado dos ativos</vt:lpstr>
      <vt:lpstr>Modelação</vt:lpstr>
      <vt:lpstr>Modelação</vt:lpstr>
      <vt:lpstr>Modelação</vt:lpstr>
      <vt:lpstr>Ferramentas</vt:lpstr>
      <vt:lpstr>Código desenvolvido</vt:lpstr>
      <vt:lpstr>Código desenvolvido</vt:lpstr>
      <vt:lpstr>Resultados</vt:lpstr>
      <vt:lpstr>Conclusões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Ferreira</dc:creator>
  <cp:lastModifiedBy>Tiago Ferreira</cp:lastModifiedBy>
  <cp:revision>26</cp:revision>
  <dcterms:created xsi:type="dcterms:W3CDTF">2023-05-22T21:59:24Z</dcterms:created>
  <dcterms:modified xsi:type="dcterms:W3CDTF">2023-06-02T12:57:24Z</dcterms:modified>
</cp:coreProperties>
</file>